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73" r:id="rId6"/>
    <p:sldId id="274" r:id="rId7"/>
    <p:sldId id="272" r:id="rId8"/>
    <p:sldId id="264" r:id="rId9"/>
    <p:sldId id="266" r:id="rId10"/>
    <p:sldId id="267" r:id="rId11"/>
    <p:sldId id="268" r:id="rId12"/>
    <p:sldId id="269" r:id="rId13"/>
    <p:sldId id="270" r:id="rId14"/>
    <p:sldId id="271" r:id="rId15"/>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739" autoAdjust="0"/>
  </p:normalViewPr>
  <p:slideViewPr>
    <p:cSldViewPr snapToGrid="0" snapToObjects="1">
      <p:cViewPr varScale="1">
        <p:scale>
          <a:sx n="86" d="100"/>
          <a:sy n="86" d="100"/>
        </p:scale>
        <p:origin x="147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03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Good afternoon everyone. My name is [presenter name], from the National University of Defense Technology. </a:t>
            </a:r>
          </a:p>
          <a:p>
            <a:endParaRPr lang="en-US" dirty="0"/>
          </a:p>
          <a:p>
            <a:r>
              <a:rPr lang="en-US" dirty="0"/>
              <a:t>Today I'll present our work on achieving unified memory for FPGA-based string matching. This work addresses a fundamental memory fragmentation problem in hardware-accelerated network intrusion detection systems.</a:t>
            </a:r>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table shows the filter construction performance across our three hash schemes. Before we look at the numbers, let me briefly explain the L8-maxoverlap dataset — since it is artificially constructed rather than extracted from any real ruleset. Every pattern is 10 bytes long, with the first 8 bytes completely identical across all patterns, and only the last 2 bytes varying. That gives up to 65,536 variants of a single prefix — for example, tens of thousands of variants of "abcdefgh" followed by two arbitrary bytes. In practice, one regular expression would replace all of them. The reason this is adversarial is that all these patterns share nearly identical hash values, so our hash schemes have very constrained choices for RAM assignment.</a:t>
            </a:r>
          </a:p>
          <a:p>
            <a:r>
              <a:t>Now let me highlight the key results.</a:t>
            </a:r>
          </a:p>
          <a:p>
            <a:r>
              <a:t>For normal pattern sets — Snort and Suricata rules, as well as random patterns — all three schemes achieve full capacity with just one construction attempt. The differences only appear for these adversarial worst-case patterns.</a:t>
            </a:r>
          </a:p>
          <a:p>
            <a:r>
              <a:t>For the L8-maxoverlap set at 80K capacity: Cumulative Hash can only insert 18K patterns — it fails badly. Binary Tree Hash reaches 58K patterns but requires 13 attempts. Cross Hash achieves 72K patterns, the best among all schemes, though it needs 63 attempts for this extreme case.</a:t>
            </a:r>
          </a:p>
          <a:p>
            <a:r>
              <a:t>The important takeaway: for real-world rule sets, Cross Hash fills to maximum capacity in a single attempt. The multiple-attempt scenario only arises for artificially adversarial pattern distributions.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This figure compares memory overhead and false positive rate against the state-of-the-art, Pigasus. The bars show memory consumption in KB, and the lines show false positive rates.</a:t>
            </a:r>
          </a:p>
          <a:p>
            <a:r>
              <a:rPr lang="en-US"/>
              <a:t>Our unified memory approach achieves 4 to 5 times less memory consumption compared to Pigasus across different pattern counts. This is the direct benefit of eliminating fragmentation — we use the same total BRAM but fit far more patterns into it. The false positive rate remains comparable, meaning we don't sacrifice filtering accuracy for memory efficiency.</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 quick note on the system context before the throughput results. Our paper focuses on the pre-filter module, but on the FPGA we also implemented a lightweight verification stage — as shown in the diagram at the top, the 64 parallel matching units of our system feed into 2 verification modules that eliminate false positives before matches reach the CPU. I want to be transparent here: since Pigasus and Fidas are complete IDS systems while ours is a pre-filter prototype, this throughput comparison is meant as a reference — it demonstrates that our module can be integrated into full systems like theirs without introducing a throughput bottleneck.</a:t>
            </a:r>
          </a:p>
          <a:p>
            <a:r>
              <a:t>With that context, on the left we show zero-loss throughput under synthetic payloads with varying pattern-payload percentages. When the pattern-payload ratio is within 10% — which reflects realistic traffic conditions where malicious content is a small fraction — our system sustains 100 Gbps line rate. Beyond 10%, throughput gracefully degrades because more packets are forwarded to the verification module, and the verification test rate rises accordingly.</a:t>
            </a:r>
          </a:p>
          <a:p>
            <a:r>
              <a:t>On the right, zero-loss throughput on seven realistic traces. Compared to Pigasus and Fidas, our system consistently delivers higher throughput across every trace — reaching around 100 Gbps on the normal traffic traces NM1 and NM2, and 60 to 90 Gbps on the malicious mixes MIX1 through MIX5. Even on the heaviest mix, we stay ahead of the two baselines.</a:t>
            </a:r>
          </a:p>
          <a:p>
            <a:r>
              <a:t>These results confirm that the unified memory architecture and crossbar switch introduce no throughput bottleneck, and the design can plug into existing FPGA IDS pipelines with a clear performance edge.</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To summarize our contributions: First, we achieve 4-5x memory reduction compared to Pigasus by eliminating per-length fragmentation. Second, we maintain 100 Gbps line-rate throughput through parallel pipeline processing. Third, we support 80K patterns with arbitrary length distributions within a specified length range — the full capacity is available regardless of how patterns are distributed across lengths.</a:t>
            </a:r>
          </a:p>
          <a:p>
            <a:r>
              <a:t>Our key contributions are: the unified memory architecture that eliminates fragmentation, Cross Hash combined with the crossbar switch for non-blocking parallel RAM access with over 90% utilization, and practical deployment supporting full Snort and Suricata rule sets.</a:t>
            </a:r>
          </a:p>
          <a:p>
            <a:r>
              <a:t>For future work, we plan to extend support to regular expression matching and explore ASIC implementations for further area reduction.</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Thank you for your attention. I'm happy to take questions</a:t>
            </a:r>
            <a:r>
              <a:t>.</a:t>
            </a:r>
          </a:p>
          <a:p>
            <a:endParaRPr/>
          </a:p>
          <a:p>
            <a:r>
              <a:t>Anticipated Q&amp;A:</a:t>
            </a:r>
          </a:p>
          <a:p>
            <a:r>
              <a:t>- Q: How does this compare to Bloom filter approaches? A: Xor filters are more compact (1.23 bits/key vs 1.44 for Bloom at same FPR) and have fixed 3-access lookup, making them better suited for FPGA.</a:t>
            </a:r>
          </a:p>
          <a:p>
            <a:r>
              <a:t>- Q: What about dynamic rule updates? A: Currently offline; online incremental construction is future work.</a:t>
            </a:r>
          </a:p>
          <a:p>
            <a:r>
              <a:t>- Q: Can the crossbar scale? A: Yes, crossbar complexity grows as O(N log N) with Benes network topology, tested up to 48 ports.</a:t>
            </a:r>
          </a:p>
          <a:p>
            <a:r>
              <a:t>- Q: Why not just use more BRAM? A: BRAM is the scarcest FPGA resource; saving 4-5x frees it for other accelerator functions.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Let me start with the big picture. Modern network intrusion detection systems need to match tens of thousands of patterns against every packet at line rate — that's 100 Gbps and beyond. The common approach is a two-stage pipeline: an FPGA-based pre-filter quickly identifies suspicious traffic, and only that small subset is passed to the CPU for deep inspection. This architecture is efficient because most traffic is benign — the pre-filter handles the bulk at line-rate, while expensive deep checks are limited to a tiny fraction. The key challenge is: how do we build this pre-filter to be both fast enough and memory-efficient on FPGA?</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One natural approach is software-based matching. Software gives you flexible memory usage — all patterns share one memory pool, so there's no waste. However, software matching is inherently sequential. Even with optimizations, a single CPU core cannot sustain 100 Gbps throughput. You'd need many cores, and latency becomes unpredictable. So software alone doesn't meet our performance target.</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The traditional hardware approach solves the throughput problem through parallelism. By dedicating separate hardware matching units to different pattern lengths, we can process many lengths simultaneously and achieve 100 Gbps. But this introduces a critical problem: memory fragmentation. Each pattern length gets its own dedicated memory bank, sized for the worst case. In practice, some banks are full while others are nearly empty. This wastes precious FPGA BRAM resources and limits the total number of patterns we can support.</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This is the core insight of our work. Instead of assigning each pattern length its own separate filter — where utilization can be as low as 15% to 30% — we propose a unified memory architecture where all pattern lengths share a single pool of RAM banks.</a:t>
            </a:r>
          </a:p>
          <a:p>
            <a:r>
              <a:rPr lang="en-US"/>
              <a:t>The architecture has three pipeline stages. First, matching units — one per pattern length — process incoming data in parallel. Second, a crossbar switch provides non-blocking routing from matching units to shared banks, eliminating access conflicts. Third, all pattern lengths read from the same unified BRAM pool, achieving over 90% memory utilization with zero fragmentation.</a:t>
            </a:r>
          </a:p>
          <a:p>
            <a:r>
              <a:rPr lang="en-US"/>
              <a:t>The key advantage is that our system can store patterns across arbitrary length distributions within a specified length range, until reaching its maximum capacity. There's no longer a per-length capacity limit — the full memory is available to any length that needs it.</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a:t>Let me elaborate on the architecture. The core idea is straightforward: replace N separate filters with one unified filter that all pattern lengths share. This eliminates memory fragmentation entirely.</a:t>
            </a:r>
          </a:p>
          <a:p>
            <a:r>
              <a:rPr lang="en-US"/>
              <a:t>But sharing memory introduces a new challenge: when multiple pattern lengths access the same bank pool, we need a hash scheme that guarantees each length maps to distinct banks. Otherwise, two lengths requesting the same bank in the same cycle creates a conflict. This is where our collision-free hash schemes come in.</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r>
              <a:t>Our baseline scheme is called Cumulative Hash. The idea is simple: compute one base hash H(L1) for the first pattern length, then derive all other bank assignments by adding sequential offsets. This guarantees that every pattern length maps to a distinct bank with minimal hardware.</a:t>
            </a:r>
          </a:p>
          <a:p>
            <a:r>
              <a:t>However, Cumulative Hash has a fundamental limitation: all bank assignments depend on a single hash value. This means the randomness is severely constrained. When patterns have high overlap across lengths — what we call worst-case pattern sets — the xor filter construction can fail because there isn't enough randomness to resolve conflicts during the filter-building phase.</a:t>
            </a:r>
          </a:p>
        </p:txBody>
      </p:sp>
    </p:spTree>
    <p:extLst>
      <p:ext uri="{BB962C8B-B14F-4D97-AF65-F5344CB8AC3E}">
        <p14:creationId xmlns:p14="http://schemas.microsoft.com/office/powerpoint/2010/main" val="3895129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To overcome this limitation, we propose two advanced schemes.</a:t>
            </a:r>
          </a:p>
          <a:p>
            <a:r>
              <a:t>Binary Tree Hash permutes the incremental offsets through a binary tree structure. Instead of simple sequential offsets, the LSB of each length's hash determines left or right branching in the tree. This breaks the sequential dependency of Cumulative Hash and provides better randomness. With Binary Tree Hash, we can support 58K out of 80K patterns even for the worst-case L8-maxoverlap set.</a:t>
            </a:r>
          </a:p>
          <a:p>
            <a:r>
              <a:t>Cross Hash is our strongest scheme. It combines a random hash for maximum dispersion with a binary-tree fallback that guarantees collision-free construction. This combines the compactness of randomized storage with a hard collision-free guarantee. Cross Hash supports 72K out of 80K patterns for worst-case sets, and achieves full 80K capacity for all normal pattern sets like Snort and Suricata rules.</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implemented the complete system on a Xilinx XCU250 FPGA. The system consumes 519K LUTs — that's 30% of the FPGA's total logic — along with 291K flip-flops at 8.4%, and 3.38 MB of Block RAM at 28.6%. These numbers cover the 64 parallel matching units of our system and confirm that the matching module is the dominant resource consumer, as expected for a memory-intensive matching task. The pipeline processes data at 100 Gbps line rate, with the crossbar switch implemented as a non-blocking interconnect that routes 24 queries per cycle — 8 pattern lengths times 3 hash functions each — to the shared bank pool without conflicts.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828800"/>
            <a:ext cx="9418320" cy="1323439"/>
          </a:xfrm>
          <a:prstGeom prst="rect">
            <a:avLst/>
          </a:prstGeom>
          <a:noFill/>
        </p:spPr>
        <p:txBody>
          <a:bodyPr wrap="square">
            <a:spAutoFit/>
          </a:bodyPr>
          <a:lstStyle/>
          <a:p>
            <a:pPr algn="ctr">
              <a:defRPr sz="4000" b="1">
                <a:solidFill>
                  <a:srgbClr val="1A1A2E"/>
                </a:solidFill>
              </a:defRPr>
            </a:pPr>
            <a:r>
              <a:rPr sz="4000" b="1" dirty="0">
                <a:solidFill>
                  <a:srgbClr val="1A1A2E"/>
                </a:solidFill>
                <a:latin typeface="微软雅黑" panose="020B0503020204020204" pitchFamily="34" charset="-122"/>
                <a:ea typeface="微软雅黑" panose="020B0503020204020204" pitchFamily="34" charset="-122"/>
              </a:rPr>
              <a:t>Achieving Unified Memory</a:t>
            </a:r>
            <a:br>
              <a:rPr sz="4000" b="1" dirty="0">
                <a:solidFill>
                  <a:srgbClr val="1A1A2E"/>
                </a:solidFill>
                <a:latin typeface="微软雅黑" panose="020B0503020204020204" pitchFamily="34" charset="-122"/>
                <a:ea typeface="微软雅黑" panose="020B0503020204020204" pitchFamily="34" charset="-122"/>
              </a:rPr>
            </a:br>
            <a:r>
              <a:rPr sz="4000" b="1" dirty="0">
                <a:solidFill>
                  <a:srgbClr val="1A1A2E"/>
                </a:solidFill>
                <a:latin typeface="微软雅黑" panose="020B0503020204020204" pitchFamily="34" charset="-122"/>
                <a:ea typeface="微软雅黑" panose="020B0503020204020204" pitchFamily="34" charset="-122"/>
              </a:rPr>
              <a:t>for FPGA-Based String Matching</a:t>
            </a:r>
          </a:p>
        </p:txBody>
      </p:sp>
      <p:sp>
        <p:nvSpPr>
          <p:cNvPr id="3" name="TextBox 2"/>
          <p:cNvSpPr txBox="1"/>
          <p:nvPr/>
        </p:nvSpPr>
        <p:spPr>
          <a:xfrm>
            <a:off x="1371600" y="4114800"/>
            <a:ext cx="9418320" cy="430887"/>
          </a:xfrm>
          <a:prstGeom prst="rect">
            <a:avLst/>
          </a:prstGeom>
          <a:noFill/>
        </p:spPr>
        <p:txBody>
          <a:bodyPr wrap="square">
            <a:spAutoFit/>
          </a:bodyPr>
          <a:lstStyle/>
          <a:p>
            <a:pPr algn="ctr">
              <a:defRPr sz="2200">
                <a:solidFill>
                  <a:srgbClr val="666666"/>
                </a:solidFill>
              </a:defRPr>
            </a:pPr>
            <a:r>
              <a:rPr b="1">
                <a:latin typeface="微软雅黑" panose="020B0503020204020204" pitchFamily="34" charset="-122"/>
                <a:ea typeface="微软雅黑" panose="020B0503020204020204" pitchFamily="34" charset="-122"/>
              </a:rPr>
              <a:t>Zhuoxuan Sun, Jincheng Zhong, Jiayao Wang, Shuhui Chen</a:t>
            </a:r>
          </a:p>
        </p:txBody>
      </p:sp>
      <p:sp>
        <p:nvSpPr>
          <p:cNvPr id="4" name="TextBox 3"/>
          <p:cNvSpPr txBox="1"/>
          <p:nvPr/>
        </p:nvSpPr>
        <p:spPr>
          <a:xfrm>
            <a:off x="1371600" y="4754880"/>
            <a:ext cx="9418320" cy="400110"/>
          </a:xfrm>
          <a:prstGeom prst="rect">
            <a:avLst/>
          </a:prstGeom>
          <a:noFill/>
        </p:spPr>
        <p:txBody>
          <a:bodyPr wrap="square">
            <a:spAutoFit/>
          </a:bodyPr>
          <a:lstStyle/>
          <a:p>
            <a:pPr algn="ctr">
              <a:defRPr sz="2000">
                <a:solidFill>
                  <a:srgbClr val="666666"/>
                </a:solidFill>
              </a:defRPr>
            </a:pPr>
            <a:r>
              <a:rPr b="1">
                <a:latin typeface="微软雅黑" panose="020B0503020204020204" pitchFamily="34" charset="-122"/>
                <a:ea typeface="微软雅黑" panose="020B0503020204020204" pitchFamily="34" charset="-122"/>
              </a:rPr>
              <a:t>National University of Defense Technology</a:t>
            </a:r>
          </a:p>
        </p:txBody>
      </p:sp>
      <p:sp>
        <p:nvSpPr>
          <p:cNvPr id="5" name="Rectangle 1">
            <a:extLst>
              <a:ext uri="{FF2B5EF4-FFF2-40B4-BE49-F238E27FC236}">
                <a16:creationId xmlns:a16="http://schemas.microsoft.com/office/drawing/2014/main" id="{075EBC5D-20BF-4A45-913E-BADDE2DB928E}"/>
              </a:ext>
            </a:extLst>
          </p:cNvPr>
          <p:cNvSpPr/>
          <p:nvPr/>
        </p:nvSpPr>
        <p:spPr>
          <a:xfrm>
            <a:off x="0" y="0"/>
            <a:ext cx="12191695" cy="137160"/>
          </a:xfrm>
          <a:prstGeom prst="rect">
            <a:avLst/>
          </a:prstGeom>
          <a:solidFill>
            <a:srgbClr val="1E40A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Hash Scheme Effectiveness</a:t>
            </a:r>
          </a:p>
        </p:txBody>
      </p:sp>
      <p:sp>
        <p:nvSpPr>
          <p:cNvPr id="3" name="TextBox 2"/>
          <p:cNvSpPr txBox="1"/>
          <p:nvPr/>
        </p:nvSpPr>
        <p:spPr>
          <a:xfrm>
            <a:off x="2091483" y="788190"/>
            <a:ext cx="7480719" cy="646331"/>
          </a:xfrm>
          <a:prstGeom prst="rect">
            <a:avLst/>
          </a:prstGeom>
          <a:noFill/>
        </p:spPr>
        <p:txBody>
          <a:bodyPr wrap="square">
            <a:spAutoFit/>
          </a:bodyPr>
          <a:lstStyle/>
          <a:p>
            <a:pPr algn="ctr"/>
            <a:r>
              <a:rPr b="1">
                <a:latin typeface="Microsoft YaHei"/>
              </a:rPr>
              <a:t>Table: Performance of filter construction across collision-free hash schemes</a:t>
            </a:r>
          </a:p>
        </p:txBody>
      </p:sp>
      <p:sp>
        <p:nvSpPr>
          <p:cNvPr id="104" name="TextBox 103"/>
          <p:cNvSpPr txBox="1"/>
          <p:nvPr/>
        </p:nvSpPr>
        <p:spPr>
          <a:xfrm>
            <a:off x="1660328" y="5818699"/>
            <a:ext cx="8412480" cy="707886"/>
          </a:xfrm>
          <a:prstGeom prst="rect">
            <a:avLst/>
          </a:prstGeom>
          <a:noFill/>
        </p:spPr>
        <p:txBody>
          <a:bodyPr wrap="square">
            <a:spAutoFit/>
          </a:bodyPr>
          <a:lstStyle/>
          <a:p>
            <a:pPr algn="ctr"/>
            <a:r>
              <a:rPr sz="2000" b="1">
                <a:solidFill>
                  <a:srgbClr val="E74C3C"/>
                </a:solidFill>
                <a:latin typeface="Microsoft YaHei"/>
              </a:rPr>
              <a:t>Cross Hash: supports 72K/80K patterns even for worst-case (L8-maxoverlap), all normal pattern sets → 80K with 1 attempt</a:t>
            </a:r>
          </a:p>
        </p:txBody>
      </p:sp>
      <p:sp>
        <p:nvSpPr>
          <p:cNvPr id="105" name="Rectangle 3">
            <a:extLst>
              <a:ext uri="{FF2B5EF4-FFF2-40B4-BE49-F238E27FC236}">
                <a16:creationId xmlns:a16="http://schemas.microsoft.com/office/drawing/2014/main" id="{5365AC6B-F6DF-4C4D-B05C-22595697A680}"/>
              </a:ext>
            </a:extLst>
          </p:cNvPr>
          <p:cNvSpPr/>
          <p:nvPr/>
        </p:nvSpPr>
        <p:spPr>
          <a:xfrm>
            <a:off x="1397003" y="1492292"/>
            <a:ext cx="8778240" cy="1905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6" name="TextBox 4">
            <a:extLst>
              <a:ext uri="{FF2B5EF4-FFF2-40B4-BE49-F238E27FC236}">
                <a16:creationId xmlns:a16="http://schemas.microsoft.com/office/drawing/2014/main" id="{933720A0-6CCC-4076-98FF-1CCD125FF0EC}"/>
              </a:ext>
            </a:extLst>
          </p:cNvPr>
          <p:cNvSpPr txBox="1"/>
          <p:nvPr/>
        </p:nvSpPr>
        <p:spPr>
          <a:xfrm>
            <a:off x="1397003" y="1583732"/>
            <a:ext cx="822960" cy="365760"/>
          </a:xfrm>
          <a:prstGeom prst="rect">
            <a:avLst/>
          </a:prstGeom>
          <a:noFill/>
        </p:spPr>
        <p:txBody>
          <a:bodyPr wrap="square">
            <a:spAutoFit/>
          </a:bodyPr>
          <a:lstStyle/>
          <a:p>
            <a:pPr algn="ctr"/>
            <a:r>
              <a:rPr sz="1300" b="1">
                <a:solidFill>
                  <a:srgbClr val="1B3A5C"/>
                </a:solidFill>
                <a:latin typeface="Microsoft YaHei"/>
              </a:rPr>
              <a:t>Cap.</a:t>
            </a:r>
          </a:p>
        </p:txBody>
      </p:sp>
      <p:sp>
        <p:nvSpPr>
          <p:cNvPr id="107" name="TextBox 5">
            <a:extLst>
              <a:ext uri="{FF2B5EF4-FFF2-40B4-BE49-F238E27FC236}">
                <a16:creationId xmlns:a16="http://schemas.microsoft.com/office/drawing/2014/main" id="{B981FEB5-28F8-4B5D-8CA8-E4486F4612F8}"/>
              </a:ext>
            </a:extLst>
          </p:cNvPr>
          <p:cNvSpPr txBox="1"/>
          <p:nvPr/>
        </p:nvSpPr>
        <p:spPr>
          <a:xfrm>
            <a:off x="2219963" y="1583732"/>
            <a:ext cx="1188720" cy="365760"/>
          </a:xfrm>
          <a:prstGeom prst="rect">
            <a:avLst/>
          </a:prstGeom>
          <a:noFill/>
        </p:spPr>
        <p:txBody>
          <a:bodyPr wrap="square">
            <a:spAutoFit/>
          </a:bodyPr>
          <a:lstStyle/>
          <a:p>
            <a:pPr algn="ctr"/>
            <a:r>
              <a:rPr sz="1300" b="1">
                <a:solidFill>
                  <a:srgbClr val="1B3A5C"/>
                </a:solidFill>
                <a:latin typeface="Microsoft YaHei"/>
              </a:rPr>
              <a:t>Pattern Set</a:t>
            </a:r>
          </a:p>
        </p:txBody>
      </p:sp>
      <p:sp>
        <p:nvSpPr>
          <p:cNvPr id="108" name="TextBox 6">
            <a:extLst>
              <a:ext uri="{FF2B5EF4-FFF2-40B4-BE49-F238E27FC236}">
                <a16:creationId xmlns:a16="http://schemas.microsoft.com/office/drawing/2014/main" id="{8ECFC8BB-3167-46C6-BA00-80DB44DBF467}"/>
              </a:ext>
            </a:extLst>
          </p:cNvPr>
          <p:cNvSpPr txBox="1"/>
          <p:nvPr/>
        </p:nvSpPr>
        <p:spPr>
          <a:xfrm>
            <a:off x="3500123" y="1583732"/>
            <a:ext cx="2286000" cy="365760"/>
          </a:xfrm>
          <a:prstGeom prst="rect">
            <a:avLst/>
          </a:prstGeom>
          <a:noFill/>
        </p:spPr>
        <p:txBody>
          <a:bodyPr wrap="square">
            <a:spAutoFit/>
          </a:bodyPr>
          <a:lstStyle/>
          <a:p>
            <a:pPr algn="ctr"/>
            <a:r>
              <a:rPr sz="1300" b="1">
                <a:solidFill>
                  <a:srgbClr val="1B3A5C"/>
                </a:solidFill>
                <a:latin typeface="Microsoft YaHei"/>
              </a:rPr>
              <a:t>Cumulative Hash</a:t>
            </a:r>
          </a:p>
        </p:txBody>
      </p:sp>
      <p:sp>
        <p:nvSpPr>
          <p:cNvPr id="109" name="TextBox 7">
            <a:extLst>
              <a:ext uri="{FF2B5EF4-FFF2-40B4-BE49-F238E27FC236}">
                <a16:creationId xmlns:a16="http://schemas.microsoft.com/office/drawing/2014/main" id="{4F205FC3-5841-4961-97B5-2A98946B1461}"/>
              </a:ext>
            </a:extLst>
          </p:cNvPr>
          <p:cNvSpPr txBox="1"/>
          <p:nvPr/>
        </p:nvSpPr>
        <p:spPr>
          <a:xfrm>
            <a:off x="5877563" y="1583732"/>
            <a:ext cx="2286000" cy="365760"/>
          </a:xfrm>
          <a:prstGeom prst="rect">
            <a:avLst/>
          </a:prstGeom>
          <a:noFill/>
        </p:spPr>
        <p:txBody>
          <a:bodyPr wrap="square">
            <a:spAutoFit/>
          </a:bodyPr>
          <a:lstStyle/>
          <a:p>
            <a:pPr algn="ctr"/>
            <a:r>
              <a:rPr sz="1300" b="1">
                <a:solidFill>
                  <a:srgbClr val="1B3A5C"/>
                </a:solidFill>
                <a:latin typeface="Microsoft YaHei"/>
              </a:rPr>
              <a:t>Binary Tree Hash</a:t>
            </a:r>
          </a:p>
        </p:txBody>
      </p:sp>
      <p:sp>
        <p:nvSpPr>
          <p:cNvPr id="110" name="TextBox 8">
            <a:extLst>
              <a:ext uri="{FF2B5EF4-FFF2-40B4-BE49-F238E27FC236}">
                <a16:creationId xmlns:a16="http://schemas.microsoft.com/office/drawing/2014/main" id="{F21A5A18-D32A-4317-8767-79413693EFB5}"/>
              </a:ext>
            </a:extLst>
          </p:cNvPr>
          <p:cNvSpPr txBox="1"/>
          <p:nvPr/>
        </p:nvSpPr>
        <p:spPr>
          <a:xfrm>
            <a:off x="8255003" y="1583732"/>
            <a:ext cx="1920240" cy="365760"/>
          </a:xfrm>
          <a:prstGeom prst="rect">
            <a:avLst/>
          </a:prstGeom>
          <a:noFill/>
        </p:spPr>
        <p:txBody>
          <a:bodyPr wrap="square">
            <a:spAutoFit/>
          </a:bodyPr>
          <a:lstStyle/>
          <a:p>
            <a:pPr algn="ctr"/>
            <a:r>
              <a:rPr sz="1300" b="1">
                <a:solidFill>
                  <a:srgbClr val="E74C3C"/>
                </a:solidFill>
                <a:latin typeface="Microsoft YaHei"/>
              </a:rPr>
              <a:t>Cross Hash</a:t>
            </a:r>
          </a:p>
        </p:txBody>
      </p:sp>
      <p:sp>
        <p:nvSpPr>
          <p:cNvPr id="111" name="TextBox 9">
            <a:extLst>
              <a:ext uri="{FF2B5EF4-FFF2-40B4-BE49-F238E27FC236}">
                <a16:creationId xmlns:a16="http://schemas.microsoft.com/office/drawing/2014/main" id="{8F2F8736-F957-47C4-8A25-92EE252AFBA8}"/>
              </a:ext>
            </a:extLst>
          </p:cNvPr>
          <p:cNvSpPr txBox="1"/>
          <p:nvPr/>
        </p:nvSpPr>
        <p:spPr>
          <a:xfrm>
            <a:off x="3500123" y="1949492"/>
            <a:ext cx="777240" cy="320040"/>
          </a:xfrm>
          <a:prstGeom prst="rect">
            <a:avLst/>
          </a:prstGeom>
          <a:noFill/>
        </p:spPr>
        <p:txBody>
          <a:bodyPr wrap="square">
            <a:spAutoFit/>
          </a:bodyPr>
          <a:lstStyle/>
          <a:p>
            <a:pPr algn="ctr"/>
            <a:r>
              <a:rPr sz="1200" b="1">
                <a:solidFill>
                  <a:srgbClr val="666666"/>
                </a:solidFill>
                <a:latin typeface="Microsoft YaHei"/>
              </a:rPr>
              <a:t>#Pat</a:t>
            </a:r>
          </a:p>
        </p:txBody>
      </p:sp>
      <p:sp>
        <p:nvSpPr>
          <p:cNvPr id="112" name="TextBox 10">
            <a:extLst>
              <a:ext uri="{FF2B5EF4-FFF2-40B4-BE49-F238E27FC236}">
                <a16:creationId xmlns:a16="http://schemas.microsoft.com/office/drawing/2014/main" id="{F0B1FEFC-9A52-4A7A-95F2-5CAF2119C653}"/>
              </a:ext>
            </a:extLst>
          </p:cNvPr>
          <p:cNvSpPr txBox="1"/>
          <p:nvPr/>
        </p:nvSpPr>
        <p:spPr>
          <a:xfrm>
            <a:off x="4277363" y="1949492"/>
            <a:ext cx="777240" cy="320040"/>
          </a:xfrm>
          <a:prstGeom prst="rect">
            <a:avLst/>
          </a:prstGeom>
          <a:noFill/>
        </p:spPr>
        <p:txBody>
          <a:bodyPr wrap="square">
            <a:spAutoFit/>
          </a:bodyPr>
          <a:lstStyle/>
          <a:p>
            <a:pPr algn="ctr"/>
            <a:r>
              <a:rPr sz="1200" b="1">
                <a:solidFill>
                  <a:srgbClr val="666666"/>
                </a:solidFill>
                <a:latin typeface="Microsoft YaHei"/>
              </a:rPr>
              <a:t>#Att</a:t>
            </a:r>
          </a:p>
        </p:txBody>
      </p:sp>
      <p:sp>
        <p:nvSpPr>
          <p:cNvPr id="113" name="TextBox 11">
            <a:extLst>
              <a:ext uri="{FF2B5EF4-FFF2-40B4-BE49-F238E27FC236}">
                <a16:creationId xmlns:a16="http://schemas.microsoft.com/office/drawing/2014/main" id="{69BC30B4-05FF-4DF8-A930-1D6F901E80E3}"/>
              </a:ext>
            </a:extLst>
          </p:cNvPr>
          <p:cNvSpPr txBox="1"/>
          <p:nvPr/>
        </p:nvSpPr>
        <p:spPr>
          <a:xfrm>
            <a:off x="5054603" y="1949492"/>
            <a:ext cx="777240" cy="320040"/>
          </a:xfrm>
          <a:prstGeom prst="rect">
            <a:avLst/>
          </a:prstGeom>
          <a:noFill/>
        </p:spPr>
        <p:txBody>
          <a:bodyPr wrap="square">
            <a:spAutoFit/>
          </a:bodyPr>
          <a:lstStyle/>
          <a:p>
            <a:pPr algn="ctr"/>
            <a:r>
              <a:rPr sz="1200" b="1">
                <a:solidFill>
                  <a:srgbClr val="666666"/>
                </a:solidFill>
                <a:latin typeface="Microsoft YaHei"/>
              </a:rPr>
              <a:t>Time(s)</a:t>
            </a:r>
          </a:p>
        </p:txBody>
      </p:sp>
      <p:sp>
        <p:nvSpPr>
          <p:cNvPr id="114" name="TextBox 12">
            <a:extLst>
              <a:ext uri="{FF2B5EF4-FFF2-40B4-BE49-F238E27FC236}">
                <a16:creationId xmlns:a16="http://schemas.microsoft.com/office/drawing/2014/main" id="{F20A75B7-B824-4BA9-832D-D28C24C94FEE}"/>
              </a:ext>
            </a:extLst>
          </p:cNvPr>
          <p:cNvSpPr txBox="1"/>
          <p:nvPr/>
        </p:nvSpPr>
        <p:spPr>
          <a:xfrm>
            <a:off x="5877563" y="1949492"/>
            <a:ext cx="777240" cy="320040"/>
          </a:xfrm>
          <a:prstGeom prst="rect">
            <a:avLst/>
          </a:prstGeom>
          <a:noFill/>
        </p:spPr>
        <p:txBody>
          <a:bodyPr wrap="square">
            <a:spAutoFit/>
          </a:bodyPr>
          <a:lstStyle/>
          <a:p>
            <a:pPr algn="ctr"/>
            <a:r>
              <a:rPr sz="1200" b="1">
                <a:solidFill>
                  <a:srgbClr val="666666"/>
                </a:solidFill>
                <a:latin typeface="Microsoft YaHei"/>
              </a:rPr>
              <a:t>#Pat</a:t>
            </a:r>
          </a:p>
        </p:txBody>
      </p:sp>
      <p:sp>
        <p:nvSpPr>
          <p:cNvPr id="115" name="TextBox 13">
            <a:extLst>
              <a:ext uri="{FF2B5EF4-FFF2-40B4-BE49-F238E27FC236}">
                <a16:creationId xmlns:a16="http://schemas.microsoft.com/office/drawing/2014/main" id="{43045017-97DB-49CD-81A1-5DC2A90BF54E}"/>
              </a:ext>
            </a:extLst>
          </p:cNvPr>
          <p:cNvSpPr txBox="1"/>
          <p:nvPr/>
        </p:nvSpPr>
        <p:spPr>
          <a:xfrm>
            <a:off x="6654802" y="1949492"/>
            <a:ext cx="777240" cy="320040"/>
          </a:xfrm>
          <a:prstGeom prst="rect">
            <a:avLst/>
          </a:prstGeom>
          <a:noFill/>
        </p:spPr>
        <p:txBody>
          <a:bodyPr wrap="square">
            <a:spAutoFit/>
          </a:bodyPr>
          <a:lstStyle/>
          <a:p>
            <a:pPr algn="ctr"/>
            <a:r>
              <a:rPr sz="1200" b="1">
                <a:solidFill>
                  <a:srgbClr val="666666"/>
                </a:solidFill>
                <a:latin typeface="Microsoft YaHei"/>
              </a:rPr>
              <a:t>#Att</a:t>
            </a:r>
          </a:p>
        </p:txBody>
      </p:sp>
      <p:sp>
        <p:nvSpPr>
          <p:cNvPr id="116" name="TextBox 14">
            <a:extLst>
              <a:ext uri="{FF2B5EF4-FFF2-40B4-BE49-F238E27FC236}">
                <a16:creationId xmlns:a16="http://schemas.microsoft.com/office/drawing/2014/main" id="{2D4113BA-5524-4EF8-8477-590F13625BAE}"/>
              </a:ext>
            </a:extLst>
          </p:cNvPr>
          <p:cNvSpPr txBox="1"/>
          <p:nvPr/>
        </p:nvSpPr>
        <p:spPr>
          <a:xfrm>
            <a:off x="7432043" y="1949492"/>
            <a:ext cx="777240" cy="320040"/>
          </a:xfrm>
          <a:prstGeom prst="rect">
            <a:avLst/>
          </a:prstGeom>
          <a:noFill/>
        </p:spPr>
        <p:txBody>
          <a:bodyPr wrap="square">
            <a:spAutoFit/>
          </a:bodyPr>
          <a:lstStyle/>
          <a:p>
            <a:pPr algn="ctr"/>
            <a:r>
              <a:rPr sz="1200" b="1">
                <a:solidFill>
                  <a:srgbClr val="666666"/>
                </a:solidFill>
                <a:latin typeface="Microsoft YaHei"/>
              </a:rPr>
              <a:t>Time(s)</a:t>
            </a:r>
          </a:p>
        </p:txBody>
      </p:sp>
      <p:sp>
        <p:nvSpPr>
          <p:cNvPr id="117" name="TextBox 15">
            <a:extLst>
              <a:ext uri="{FF2B5EF4-FFF2-40B4-BE49-F238E27FC236}">
                <a16:creationId xmlns:a16="http://schemas.microsoft.com/office/drawing/2014/main" id="{2224245F-4E71-4FBB-96C0-0A53F72F178D}"/>
              </a:ext>
            </a:extLst>
          </p:cNvPr>
          <p:cNvSpPr txBox="1"/>
          <p:nvPr/>
        </p:nvSpPr>
        <p:spPr>
          <a:xfrm>
            <a:off x="8255003" y="1949492"/>
            <a:ext cx="777240" cy="320040"/>
          </a:xfrm>
          <a:prstGeom prst="rect">
            <a:avLst/>
          </a:prstGeom>
          <a:noFill/>
        </p:spPr>
        <p:txBody>
          <a:bodyPr wrap="square">
            <a:spAutoFit/>
          </a:bodyPr>
          <a:lstStyle/>
          <a:p>
            <a:pPr algn="ctr"/>
            <a:r>
              <a:rPr sz="1200" b="1">
                <a:solidFill>
                  <a:srgbClr val="666666"/>
                </a:solidFill>
                <a:latin typeface="Microsoft YaHei"/>
              </a:rPr>
              <a:t>#Pat</a:t>
            </a:r>
          </a:p>
        </p:txBody>
      </p:sp>
      <p:sp>
        <p:nvSpPr>
          <p:cNvPr id="118" name="TextBox 16">
            <a:extLst>
              <a:ext uri="{FF2B5EF4-FFF2-40B4-BE49-F238E27FC236}">
                <a16:creationId xmlns:a16="http://schemas.microsoft.com/office/drawing/2014/main" id="{34930A54-47CF-486E-8CD4-2E3E974E3357}"/>
              </a:ext>
            </a:extLst>
          </p:cNvPr>
          <p:cNvSpPr txBox="1"/>
          <p:nvPr/>
        </p:nvSpPr>
        <p:spPr>
          <a:xfrm>
            <a:off x="9032243" y="1949492"/>
            <a:ext cx="777240" cy="320040"/>
          </a:xfrm>
          <a:prstGeom prst="rect">
            <a:avLst/>
          </a:prstGeom>
          <a:noFill/>
        </p:spPr>
        <p:txBody>
          <a:bodyPr wrap="square">
            <a:spAutoFit/>
          </a:bodyPr>
          <a:lstStyle/>
          <a:p>
            <a:pPr algn="ctr"/>
            <a:r>
              <a:rPr sz="1200" b="1">
                <a:solidFill>
                  <a:srgbClr val="666666"/>
                </a:solidFill>
                <a:latin typeface="Microsoft YaHei"/>
              </a:rPr>
              <a:t>#Att</a:t>
            </a:r>
          </a:p>
        </p:txBody>
      </p:sp>
      <p:sp>
        <p:nvSpPr>
          <p:cNvPr id="119" name="TextBox 17">
            <a:extLst>
              <a:ext uri="{FF2B5EF4-FFF2-40B4-BE49-F238E27FC236}">
                <a16:creationId xmlns:a16="http://schemas.microsoft.com/office/drawing/2014/main" id="{CB3912DA-DC6C-4DEF-A6E2-AD94519EBBEE}"/>
              </a:ext>
            </a:extLst>
          </p:cNvPr>
          <p:cNvSpPr txBox="1"/>
          <p:nvPr/>
        </p:nvSpPr>
        <p:spPr>
          <a:xfrm>
            <a:off x="9809483" y="1949492"/>
            <a:ext cx="777240" cy="320040"/>
          </a:xfrm>
          <a:prstGeom prst="rect">
            <a:avLst/>
          </a:prstGeom>
          <a:noFill/>
        </p:spPr>
        <p:txBody>
          <a:bodyPr wrap="square">
            <a:spAutoFit/>
          </a:bodyPr>
          <a:lstStyle/>
          <a:p>
            <a:pPr algn="ctr"/>
            <a:r>
              <a:rPr sz="1200" b="1">
                <a:solidFill>
                  <a:srgbClr val="666666"/>
                </a:solidFill>
                <a:latin typeface="Microsoft YaHei"/>
              </a:rPr>
              <a:t>Time(s)</a:t>
            </a:r>
          </a:p>
        </p:txBody>
      </p:sp>
      <p:sp>
        <p:nvSpPr>
          <p:cNvPr id="120" name="Rectangle 18">
            <a:extLst>
              <a:ext uri="{FF2B5EF4-FFF2-40B4-BE49-F238E27FC236}">
                <a16:creationId xmlns:a16="http://schemas.microsoft.com/office/drawing/2014/main" id="{66014701-54F1-49D5-8761-97CA3EAA3C3D}"/>
              </a:ext>
            </a:extLst>
          </p:cNvPr>
          <p:cNvSpPr/>
          <p:nvPr/>
        </p:nvSpPr>
        <p:spPr>
          <a:xfrm>
            <a:off x="1397003" y="2315251"/>
            <a:ext cx="8778240" cy="1905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1" name="TextBox 19">
            <a:extLst>
              <a:ext uri="{FF2B5EF4-FFF2-40B4-BE49-F238E27FC236}">
                <a16:creationId xmlns:a16="http://schemas.microsoft.com/office/drawing/2014/main" id="{5114A1C3-683F-4F3F-9EB1-3A9F22B54AA0}"/>
              </a:ext>
            </a:extLst>
          </p:cNvPr>
          <p:cNvSpPr txBox="1"/>
          <p:nvPr/>
        </p:nvSpPr>
        <p:spPr>
          <a:xfrm>
            <a:off x="1397003" y="2889495"/>
            <a:ext cx="822960" cy="457200"/>
          </a:xfrm>
          <a:prstGeom prst="rect">
            <a:avLst/>
          </a:prstGeom>
          <a:noFill/>
        </p:spPr>
        <p:txBody>
          <a:bodyPr wrap="square">
            <a:spAutoFit/>
          </a:bodyPr>
          <a:lstStyle/>
          <a:p>
            <a:pPr algn="ctr"/>
            <a:r>
              <a:rPr sz="1400" b="1">
                <a:solidFill>
                  <a:srgbClr val="000000"/>
                </a:solidFill>
                <a:latin typeface="Microsoft YaHei"/>
              </a:rPr>
              <a:t>80K</a:t>
            </a:r>
          </a:p>
        </p:txBody>
      </p:sp>
      <p:sp>
        <p:nvSpPr>
          <p:cNvPr id="122" name="TextBox 20">
            <a:extLst>
              <a:ext uri="{FF2B5EF4-FFF2-40B4-BE49-F238E27FC236}">
                <a16:creationId xmlns:a16="http://schemas.microsoft.com/office/drawing/2014/main" id="{576D8A43-B1AC-439A-B41F-E23623741CC7}"/>
              </a:ext>
            </a:extLst>
          </p:cNvPr>
          <p:cNvSpPr txBox="1"/>
          <p:nvPr/>
        </p:nvSpPr>
        <p:spPr>
          <a:xfrm>
            <a:off x="2219963" y="2406692"/>
            <a:ext cx="1188720" cy="402336"/>
          </a:xfrm>
          <a:prstGeom prst="rect">
            <a:avLst/>
          </a:prstGeom>
          <a:noFill/>
        </p:spPr>
        <p:txBody>
          <a:bodyPr wrap="square">
            <a:spAutoFit/>
          </a:bodyPr>
          <a:lstStyle/>
          <a:p>
            <a:pPr algn="ctr"/>
            <a:r>
              <a:rPr sz="1300" b="1">
                <a:solidFill>
                  <a:srgbClr val="000000"/>
                </a:solidFill>
                <a:latin typeface="Microsoft YaHei"/>
              </a:rPr>
              <a:t>Snort</a:t>
            </a:r>
          </a:p>
        </p:txBody>
      </p:sp>
      <p:sp>
        <p:nvSpPr>
          <p:cNvPr id="123" name="TextBox 21">
            <a:extLst>
              <a:ext uri="{FF2B5EF4-FFF2-40B4-BE49-F238E27FC236}">
                <a16:creationId xmlns:a16="http://schemas.microsoft.com/office/drawing/2014/main" id="{A1836E3A-AECD-4C24-A1AE-7CDAFA9D4D17}"/>
              </a:ext>
            </a:extLst>
          </p:cNvPr>
          <p:cNvSpPr txBox="1"/>
          <p:nvPr/>
        </p:nvSpPr>
        <p:spPr>
          <a:xfrm>
            <a:off x="3500123" y="2406692"/>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24" name="TextBox 22">
            <a:extLst>
              <a:ext uri="{FF2B5EF4-FFF2-40B4-BE49-F238E27FC236}">
                <a16:creationId xmlns:a16="http://schemas.microsoft.com/office/drawing/2014/main" id="{E7B88771-94C6-48E2-BA57-47A3C890951D}"/>
              </a:ext>
            </a:extLst>
          </p:cNvPr>
          <p:cNvSpPr txBox="1"/>
          <p:nvPr/>
        </p:nvSpPr>
        <p:spPr>
          <a:xfrm>
            <a:off x="4277363" y="2406692"/>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25" name="TextBox 23">
            <a:extLst>
              <a:ext uri="{FF2B5EF4-FFF2-40B4-BE49-F238E27FC236}">
                <a16:creationId xmlns:a16="http://schemas.microsoft.com/office/drawing/2014/main" id="{703D2172-FE55-4744-B3A2-E50CAF8599EE}"/>
              </a:ext>
            </a:extLst>
          </p:cNvPr>
          <p:cNvSpPr txBox="1"/>
          <p:nvPr/>
        </p:nvSpPr>
        <p:spPr>
          <a:xfrm>
            <a:off x="5054603" y="2406692"/>
            <a:ext cx="777240" cy="402336"/>
          </a:xfrm>
          <a:prstGeom prst="rect">
            <a:avLst/>
          </a:prstGeom>
          <a:noFill/>
        </p:spPr>
        <p:txBody>
          <a:bodyPr wrap="square">
            <a:spAutoFit/>
          </a:bodyPr>
          <a:lstStyle/>
          <a:p>
            <a:pPr algn="ctr"/>
            <a:r>
              <a:rPr sz="1300" b="1">
                <a:solidFill>
                  <a:srgbClr val="000000"/>
                </a:solidFill>
                <a:latin typeface="Microsoft YaHei"/>
              </a:rPr>
              <a:t>2.2</a:t>
            </a:r>
          </a:p>
        </p:txBody>
      </p:sp>
      <p:sp>
        <p:nvSpPr>
          <p:cNvPr id="126" name="TextBox 24">
            <a:extLst>
              <a:ext uri="{FF2B5EF4-FFF2-40B4-BE49-F238E27FC236}">
                <a16:creationId xmlns:a16="http://schemas.microsoft.com/office/drawing/2014/main" id="{54EB3E1C-E0F1-4E0D-8AFF-C47D66AC1E04}"/>
              </a:ext>
            </a:extLst>
          </p:cNvPr>
          <p:cNvSpPr txBox="1"/>
          <p:nvPr/>
        </p:nvSpPr>
        <p:spPr>
          <a:xfrm>
            <a:off x="5877563" y="2406692"/>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27" name="TextBox 25">
            <a:extLst>
              <a:ext uri="{FF2B5EF4-FFF2-40B4-BE49-F238E27FC236}">
                <a16:creationId xmlns:a16="http://schemas.microsoft.com/office/drawing/2014/main" id="{94E75C53-B3A7-44B0-ADF9-51D3BDAC022F}"/>
              </a:ext>
            </a:extLst>
          </p:cNvPr>
          <p:cNvSpPr txBox="1"/>
          <p:nvPr/>
        </p:nvSpPr>
        <p:spPr>
          <a:xfrm>
            <a:off x="6654802" y="2406692"/>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28" name="TextBox 26">
            <a:extLst>
              <a:ext uri="{FF2B5EF4-FFF2-40B4-BE49-F238E27FC236}">
                <a16:creationId xmlns:a16="http://schemas.microsoft.com/office/drawing/2014/main" id="{F23FA1C5-3F8F-4768-A40B-F8957E728D55}"/>
              </a:ext>
            </a:extLst>
          </p:cNvPr>
          <p:cNvSpPr txBox="1"/>
          <p:nvPr/>
        </p:nvSpPr>
        <p:spPr>
          <a:xfrm>
            <a:off x="7432043" y="2406692"/>
            <a:ext cx="777240" cy="402336"/>
          </a:xfrm>
          <a:prstGeom prst="rect">
            <a:avLst/>
          </a:prstGeom>
          <a:noFill/>
        </p:spPr>
        <p:txBody>
          <a:bodyPr wrap="square">
            <a:spAutoFit/>
          </a:bodyPr>
          <a:lstStyle/>
          <a:p>
            <a:pPr algn="ctr"/>
            <a:r>
              <a:rPr sz="1300" b="1">
                <a:solidFill>
                  <a:srgbClr val="000000"/>
                </a:solidFill>
                <a:latin typeface="Microsoft YaHei"/>
              </a:rPr>
              <a:t>7</a:t>
            </a:r>
          </a:p>
        </p:txBody>
      </p:sp>
      <p:sp>
        <p:nvSpPr>
          <p:cNvPr id="129" name="TextBox 27">
            <a:extLst>
              <a:ext uri="{FF2B5EF4-FFF2-40B4-BE49-F238E27FC236}">
                <a16:creationId xmlns:a16="http://schemas.microsoft.com/office/drawing/2014/main" id="{DEA25D98-53A7-4CDE-B8FC-6ED4B8CF07CF}"/>
              </a:ext>
            </a:extLst>
          </p:cNvPr>
          <p:cNvSpPr txBox="1"/>
          <p:nvPr/>
        </p:nvSpPr>
        <p:spPr>
          <a:xfrm>
            <a:off x="8255003" y="2406692"/>
            <a:ext cx="777240" cy="402336"/>
          </a:xfrm>
          <a:prstGeom prst="rect">
            <a:avLst/>
          </a:prstGeom>
          <a:noFill/>
        </p:spPr>
        <p:txBody>
          <a:bodyPr wrap="square">
            <a:spAutoFit/>
          </a:bodyPr>
          <a:lstStyle/>
          <a:p>
            <a:pPr algn="ctr"/>
            <a:r>
              <a:rPr sz="1300" b="1">
                <a:solidFill>
                  <a:srgbClr val="E74C3C"/>
                </a:solidFill>
                <a:latin typeface="Microsoft YaHei"/>
              </a:rPr>
              <a:t>80K</a:t>
            </a:r>
          </a:p>
        </p:txBody>
      </p:sp>
      <p:sp>
        <p:nvSpPr>
          <p:cNvPr id="130" name="TextBox 28">
            <a:extLst>
              <a:ext uri="{FF2B5EF4-FFF2-40B4-BE49-F238E27FC236}">
                <a16:creationId xmlns:a16="http://schemas.microsoft.com/office/drawing/2014/main" id="{CDDC41ED-A772-40D2-BAD4-378669EA8B80}"/>
              </a:ext>
            </a:extLst>
          </p:cNvPr>
          <p:cNvSpPr txBox="1"/>
          <p:nvPr/>
        </p:nvSpPr>
        <p:spPr>
          <a:xfrm>
            <a:off x="9032243" y="2406692"/>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31" name="TextBox 29">
            <a:extLst>
              <a:ext uri="{FF2B5EF4-FFF2-40B4-BE49-F238E27FC236}">
                <a16:creationId xmlns:a16="http://schemas.microsoft.com/office/drawing/2014/main" id="{1875C5BA-6C06-4D08-930C-E2076251FBE5}"/>
              </a:ext>
            </a:extLst>
          </p:cNvPr>
          <p:cNvSpPr txBox="1"/>
          <p:nvPr/>
        </p:nvSpPr>
        <p:spPr>
          <a:xfrm>
            <a:off x="9809483" y="2406692"/>
            <a:ext cx="777240" cy="402336"/>
          </a:xfrm>
          <a:prstGeom prst="rect">
            <a:avLst/>
          </a:prstGeom>
          <a:noFill/>
        </p:spPr>
        <p:txBody>
          <a:bodyPr wrap="square">
            <a:spAutoFit/>
          </a:bodyPr>
          <a:lstStyle/>
          <a:p>
            <a:pPr algn="ctr"/>
            <a:r>
              <a:rPr sz="1300" b="1">
                <a:solidFill>
                  <a:srgbClr val="E74C3C"/>
                </a:solidFill>
                <a:latin typeface="Microsoft YaHei"/>
              </a:rPr>
              <a:t>7</a:t>
            </a:r>
          </a:p>
        </p:txBody>
      </p:sp>
      <p:sp>
        <p:nvSpPr>
          <p:cNvPr id="132" name="TextBox 30">
            <a:extLst>
              <a:ext uri="{FF2B5EF4-FFF2-40B4-BE49-F238E27FC236}">
                <a16:creationId xmlns:a16="http://schemas.microsoft.com/office/drawing/2014/main" id="{912EAAE2-CB8F-4C65-AB4D-BC3B703E3E72}"/>
              </a:ext>
            </a:extLst>
          </p:cNvPr>
          <p:cNvSpPr txBox="1"/>
          <p:nvPr/>
        </p:nvSpPr>
        <p:spPr>
          <a:xfrm>
            <a:off x="2219963" y="2809028"/>
            <a:ext cx="1188720" cy="402336"/>
          </a:xfrm>
          <a:prstGeom prst="rect">
            <a:avLst/>
          </a:prstGeom>
          <a:noFill/>
        </p:spPr>
        <p:txBody>
          <a:bodyPr wrap="square">
            <a:spAutoFit/>
          </a:bodyPr>
          <a:lstStyle/>
          <a:p>
            <a:pPr algn="ctr"/>
            <a:r>
              <a:rPr sz="1300" b="1">
                <a:solidFill>
                  <a:srgbClr val="000000"/>
                </a:solidFill>
                <a:latin typeface="Microsoft YaHei"/>
              </a:rPr>
              <a:t>Suricata</a:t>
            </a:r>
          </a:p>
        </p:txBody>
      </p:sp>
      <p:sp>
        <p:nvSpPr>
          <p:cNvPr id="133" name="TextBox 31">
            <a:extLst>
              <a:ext uri="{FF2B5EF4-FFF2-40B4-BE49-F238E27FC236}">
                <a16:creationId xmlns:a16="http://schemas.microsoft.com/office/drawing/2014/main" id="{FA3B19C3-3BA2-4D36-B2A8-95A22F5C0499}"/>
              </a:ext>
            </a:extLst>
          </p:cNvPr>
          <p:cNvSpPr txBox="1"/>
          <p:nvPr/>
        </p:nvSpPr>
        <p:spPr>
          <a:xfrm>
            <a:off x="3500123" y="2809028"/>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34" name="TextBox 32">
            <a:extLst>
              <a:ext uri="{FF2B5EF4-FFF2-40B4-BE49-F238E27FC236}">
                <a16:creationId xmlns:a16="http://schemas.microsoft.com/office/drawing/2014/main" id="{ED7A9582-0735-4B12-A74A-C5B74704DE28}"/>
              </a:ext>
            </a:extLst>
          </p:cNvPr>
          <p:cNvSpPr txBox="1"/>
          <p:nvPr/>
        </p:nvSpPr>
        <p:spPr>
          <a:xfrm>
            <a:off x="4277363" y="2809028"/>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35" name="TextBox 33">
            <a:extLst>
              <a:ext uri="{FF2B5EF4-FFF2-40B4-BE49-F238E27FC236}">
                <a16:creationId xmlns:a16="http://schemas.microsoft.com/office/drawing/2014/main" id="{FAD751E7-4513-4420-B730-5E2F16EB5D72}"/>
              </a:ext>
            </a:extLst>
          </p:cNvPr>
          <p:cNvSpPr txBox="1"/>
          <p:nvPr/>
        </p:nvSpPr>
        <p:spPr>
          <a:xfrm>
            <a:off x="5054603" y="2809028"/>
            <a:ext cx="777240" cy="402336"/>
          </a:xfrm>
          <a:prstGeom prst="rect">
            <a:avLst/>
          </a:prstGeom>
          <a:noFill/>
        </p:spPr>
        <p:txBody>
          <a:bodyPr wrap="square">
            <a:spAutoFit/>
          </a:bodyPr>
          <a:lstStyle/>
          <a:p>
            <a:pPr algn="ctr"/>
            <a:r>
              <a:rPr sz="1300" b="1">
                <a:solidFill>
                  <a:srgbClr val="000000"/>
                </a:solidFill>
                <a:latin typeface="Microsoft YaHei"/>
              </a:rPr>
              <a:t>2.2</a:t>
            </a:r>
          </a:p>
        </p:txBody>
      </p:sp>
      <p:sp>
        <p:nvSpPr>
          <p:cNvPr id="136" name="TextBox 34">
            <a:extLst>
              <a:ext uri="{FF2B5EF4-FFF2-40B4-BE49-F238E27FC236}">
                <a16:creationId xmlns:a16="http://schemas.microsoft.com/office/drawing/2014/main" id="{247D8ED3-8683-49A9-9E6D-39C170420906}"/>
              </a:ext>
            </a:extLst>
          </p:cNvPr>
          <p:cNvSpPr txBox="1"/>
          <p:nvPr/>
        </p:nvSpPr>
        <p:spPr>
          <a:xfrm>
            <a:off x="5877563" y="2809028"/>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37" name="TextBox 35">
            <a:extLst>
              <a:ext uri="{FF2B5EF4-FFF2-40B4-BE49-F238E27FC236}">
                <a16:creationId xmlns:a16="http://schemas.microsoft.com/office/drawing/2014/main" id="{23FD9587-4999-4245-8C93-F455F0861C18}"/>
              </a:ext>
            </a:extLst>
          </p:cNvPr>
          <p:cNvSpPr txBox="1"/>
          <p:nvPr/>
        </p:nvSpPr>
        <p:spPr>
          <a:xfrm>
            <a:off x="6654802" y="2809028"/>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38" name="TextBox 36">
            <a:extLst>
              <a:ext uri="{FF2B5EF4-FFF2-40B4-BE49-F238E27FC236}">
                <a16:creationId xmlns:a16="http://schemas.microsoft.com/office/drawing/2014/main" id="{3F0CA2B0-1D15-47D1-9D32-E3CCB4303B3E}"/>
              </a:ext>
            </a:extLst>
          </p:cNvPr>
          <p:cNvSpPr txBox="1"/>
          <p:nvPr/>
        </p:nvSpPr>
        <p:spPr>
          <a:xfrm>
            <a:off x="7432043" y="2809028"/>
            <a:ext cx="777240" cy="402336"/>
          </a:xfrm>
          <a:prstGeom prst="rect">
            <a:avLst/>
          </a:prstGeom>
          <a:noFill/>
        </p:spPr>
        <p:txBody>
          <a:bodyPr wrap="square">
            <a:spAutoFit/>
          </a:bodyPr>
          <a:lstStyle/>
          <a:p>
            <a:pPr algn="ctr"/>
            <a:r>
              <a:rPr sz="1300" b="1">
                <a:solidFill>
                  <a:srgbClr val="000000"/>
                </a:solidFill>
                <a:latin typeface="Microsoft YaHei"/>
              </a:rPr>
              <a:t>7</a:t>
            </a:r>
          </a:p>
        </p:txBody>
      </p:sp>
      <p:sp>
        <p:nvSpPr>
          <p:cNvPr id="139" name="TextBox 37">
            <a:extLst>
              <a:ext uri="{FF2B5EF4-FFF2-40B4-BE49-F238E27FC236}">
                <a16:creationId xmlns:a16="http://schemas.microsoft.com/office/drawing/2014/main" id="{FDEDF0B2-3E10-4940-B7B8-4CD704D4E361}"/>
              </a:ext>
            </a:extLst>
          </p:cNvPr>
          <p:cNvSpPr txBox="1"/>
          <p:nvPr/>
        </p:nvSpPr>
        <p:spPr>
          <a:xfrm>
            <a:off x="8255003" y="2809028"/>
            <a:ext cx="777240" cy="402336"/>
          </a:xfrm>
          <a:prstGeom prst="rect">
            <a:avLst/>
          </a:prstGeom>
          <a:noFill/>
        </p:spPr>
        <p:txBody>
          <a:bodyPr wrap="square">
            <a:spAutoFit/>
          </a:bodyPr>
          <a:lstStyle/>
          <a:p>
            <a:pPr algn="ctr"/>
            <a:r>
              <a:rPr sz="1300" b="1">
                <a:solidFill>
                  <a:srgbClr val="E74C3C"/>
                </a:solidFill>
                <a:latin typeface="Microsoft YaHei"/>
              </a:rPr>
              <a:t>80K</a:t>
            </a:r>
          </a:p>
        </p:txBody>
      </p:sp>
      <p:sp>
        <p:nvSpPr>
          <p:cNvPr id="140" name="TextBox 38">
            <a:extLst>
              <a:ext uri="{FF2B5EF4-FFF2-40B4-BE49-F238E27FC236}">
                <a16:creationId xmlns:a16="http://schemas.microsoft.com/office/drawing/2014/main" id="{3F5D0886-6971-4B8E-9A99-2B3784490A6D}"/>
              </a:ext>
            </a:extLst>
          </p:cNvPr>
          <p:cNvSpPr txBox="1"/>
          <p:nvPr/>
        </p:nvSpPr>
        <p:spPr>
          <a:xfrm>
            <a:off x="9032243" y="2809028"/>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41" name="TextBox 39">
            <a:extLst>
              <a:ext uri="{FF2B5EF4-FFF2-40B4-BE49-F238E27FC236}">
                <a16:creationId xmlns:a16="http://schemas.microsoft.com/office/drawing/2014/main" id="{E435CE32-32EC-4935-AA86-42A1214F4315}"/>
              </a:ext>
            </a:extLst>
          </p:cNvPr>
          <p:cNvSpPr txBox="1"/>
          <p:nvPr/>
        </p:nvSpPr>
        <p:spPr>
          <a:xfrm>
            <a:off x="9809483" y="2809028"/>
            <a:ext cx="777240" cy="402336"/>
          </a:xfrm>
          <a:prstGeom prst="rect">
            <a:avLst/>
          </a:prstGeom>
          <a:noFill/>
        </p:spPr>
        <p:txBody>
          <a:bodyPr wrap="square">
            <a:spAutoFit/>
          </a:bodyPr>
          <a:lstStyle/>
          <a:p>
            <a:pPr algn="ctr"/>
            <a:r>
              <a:rPr sz="1300" b="1">
                <a:solidFill>
                  <a:srgbClr val="E74C3C"/>
                </a:solidFill>
                <a:latin typeface="Microsoft YaHei"/>
              </a:rPr>
              <a:t>7</a:t>
            </a:r>
          </a:p>
        </p:txBody>
      </p:sp>
      <p:sp>
        <p:nvSpPr>
          <p:cNvPr id="142" name="TextBox 40">
            <a:extLst>
              <a:ext uri="{FF2B5EF4-FFF2-40B4-BE49-F238E27FC236}">
                <a16:creationId xmlns:a16="http://schemas.microsoft.com/office/drawing/2014/main" id="{7742EC72-2BE7-404F-A068-EB262CE1ECFD}"/>
              </a:ext>
            </a:extLst>
          </p:cNvPr>
          <p:cNvSpPr txBox="1"/>
          <p:nvPr/>
        </p:nvSpPr>
        <p:spPr>
          <a:xfrm>
            <a:off x="2219963" y="3211364"/>
            <a:ext cx="1188720" cy="402336"/>
          </a:xfrm>
          <a:prstGeom prst="rect">
            <a:avLst/>
          </a:prstGeom>
          <a:noFill/>
        </p:spPr>
        <p:txBody>
          <a:bodyPr wrap="square">
            <a:spAutoFit/>
          </a:bodyPr>
          <a:lstStyle/>
          <a:p>
            <a:pPr algn="ctr"/>
            <a:r>
              <a:rPr sz="1300" b="1">
                <a:solidFill>
                  <a:srgbClr val="000000"/>
                </a:solidFill>
                <a:latin typeface="Microsoft YaHei"/>
              </a:rPr>
              <a:t>L8-random</a:t>
            </a:r>
          </a:p>
        </p:txBody>
      </p:sp>
      <p:sp>
        <p:nvSpPr>
          <p:cNvPr id="143" name="TextBox 41">
            <a:extLst>
              <a:ext uri="{FF2B5EF4-FFF2-40B4-BE49-F238E27FC236}">
                <a16:creationId xmlns:a16="http://schemas.microsoft.com/office/drawing/2014/main" id="{2BF9CD92-3594-49AC-AF1F-4A2C47ECF676}"/>
              </a:ext>
            </a:extLst>
          </p:cNvPr>
          <p:cNvSpPr txBox="1"/>
          <p:nvPr/>
        </p:nvSpPr>
        <p:spPr>
          <a:xfrm>
            <a:off x="3500123" y="3211364"/>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44" name="TextBox 42">
            <a:extLst>
              <a:ext uri="{FF2B5EF4-FFF2-40B4-BE49-F238E27FC236}">
                <a16:creationId xmlns:a16="http://schemas.microsoft.com/office/drawing/2014/main" id="{45FDD3AB-C688-4BB1-BDB9-FF504DF9FF8F}"/>
              </a:ext>
            </a:extLst>
          </p:cNvPr>
          <p:cNvSpPr txBox="1"/>
          <p:nvPr/>
        </p:nvSpPr>
        <p:spPr>
          <a:xfrm>
            <a:off x="4277363" y="3211364"/>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45" name="TextBox 43">
            <a:extLst>
              <a:ext uri="{FF2B5EF4-FFF2-40B4-BE49-F238E27FC236}">
                <a16:creationId xmlns:a16="http://schemas.microsoft.com/office/drawing/2014/main" id="{DD2F91AC-4033-47A1-8D18-9789E0AAAECC}"/>
              </a:ext>
            </a:extLst>
          </p:cNvPr>
          <p:cNvSpPr txBox="1"/>
          <p:nvPr/>
        </p:nvSpPr>
        <p:spPr>
          <a:xfrm>
            <a:off x="5054603" y="3211364"/>
            <a:ext cx="777240" cy="402336"/>
          </a:xfrm>
          <a:prstGeom prst="rect">
            <a:avLst/>
          </a:prstGeom>
          <a:noFill/>
        </p:spPr>
        <p:txBody>
          <a:bodyPr wrap="square">
            <a:spAutoFit/>
          </a:bodyPr>
          <a:lstStyle/>
          <a:p>
            <a:pPr algn="ctr"/>
            <a:r>
              <a:rPr sz="1300" b="1">
                <a:solidFill>
                  <a:srgbClr val="000000"/>
                </a:solidFill>
                <a:latin typeface="Microsoft YaHei"/>
              </a:rPr>
              <a:t>2.3</a:t>
            </a:r>
          </a:p>
        </p:txBody>
      </p:sp>
      <p:sp>
        <p:nvSpPr>
          <p:cNvPr id="146" name="TextBox 44">
            <a:extLst>
              <a:ext uri="{FF2B5EF4-FFF2-40B4-BE49-F238E27FC236}">
                <a16:creationId xmlns:a16="http://schemas.microsoft.com/office/drawing/2014/main" id="{F3793DA7-77EB-4FB2-A1FC-B404A75755CF}"/>
              </a:ext>
            </a:extLst>
          </p:cNvPr>
          <p:cNvSpPr txBox="1"/>
          <p:nvPr/>
        </p:nvSpPr>
        <p:spPr>
          <a:xfrm>
            <a:off x="5877563" y="3211364"/>
            <a:ext cx="777240" cy="402336"/>
          </a:xfrm>
          <a:prstGeom prst="rect">
            <a:avLst/>
          </a:prstGeom>
          <a:noFill/>
        </p:spPr>
        <p:txBody>
          <a:bodyPr wrap="square">
            <a:spAutoFit/>
          </a:bodyPr>
          <a:lstStyle/>
          <a:p>
            <a:pPr algn="ctr"/>
            <a:r>
              <a:rPr sz="1300" b="1">
                <a:solidFill>
                  <a:srgbClr val="000000"/>
                </a:solidFill>
                <a:latin typeface="Microsoft YaHei"/>
              </a:rPr>
              <a:t>80K</a:t>
            </a:r>
          </a:p>
        </p:txBody>
      </p:sp>
      <p:sp>
        <p:nvSpPr>
          <p:cNvPr id="147" name="TextBox 45">
            <a:extLst>
              <a:ext uri="{FF2B5EF4-FFF2-40B4-BE49-F238E27FC236}">
                <a16:creationId xmlns:a16="http://schemas.microsoft.com/office/drawing/2014/main" id="{3E7AB153-86DC-4A8C-84F9-3BABAAFC38C4}"/>
              </a:ext>
            </a:extLst>
          </p:cNvPr>
          <p:cNvSpPr txBox="1"/>
          <p:nvPr/>
        </p:nvSpPr>
        <p:spPr>
          <a:xfrm>
            <a:off x="6654802" y="3211364"/>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48" name="TextBox 46">
            <a:extLst>
              <a:ext uri="{FF2B5EF4-FFF2-40B4-BE49-F238E27FC236}">
                <a16:creationId xmlns:a16="http://schemas.microsoft.com/office/drawing/2014/main" id="{967CD980-0074-4FBB-8137-761B81BDA964}"/>
              </a:ext>
            </a:extLst>
          </p:cNvPr>
          <p:cNvSpPr txBox="1"/>
          <p:nvPr/>
        </p:nvSpPr>
        <p:spPr>
          <a:xfrm>
            <a:off x="7432043" y="3211364"/>
            <a:ext cx="777240" cy="402336"/>
          </a:xfrm>
          <a:prstGeom prst="rect">
            <a:avLst/>
          </a:prstGeom>
          <a:noFill/>
        </p:spPr>
        <p:txBody>
          <a:bodyPr wrap="square">
            <a:spAutoFit/>
          </a:bodyPr>
          <a:lstStyle/>
          <a:p>
            <a:pPr algn="ctr"/>
            <a:r>
              <a:rPr sz="1300" b="1">
                <a:solidFill>
                  <a:srgbClr val="000000"/>
                </a:solidFill>
                <a:latin typeface="Microsoft YaHei"/>
              </a:rPr>
              <a:t>8.2</a:t>
            </a:r>
          </a:p>
        </p:txBody>
      </p:sp>
      <p:sp>
        <p:nvSpPr>
          <p:cNvPr id="149" name="TextBox 47">
            <a:extLst>
              <a:ext uri="{FF2B5EF4-FFF2-40B4-BE49-F238E27FC236}">
                <a16:creationId xmlns:a16="http://schemas.microsoft.com/office/drawing/2014/main" id="{E6298CB5-DFEF-4F68-AB13-9DAA549B4B82}"/>
              </a:ext>
            </a:extLst>
          </p:cNvPr>
          <p:cNvSpPr txBox="1"/>
          <p:nvPr/>
        </p:nvSpPr>
        <p:spPr>
          <a:xfrm>
            <a:off x="8255003" y="3211364"/>
            <a:ext cx="777240" cy="402336"/>
          </a:xfrm>
          <a:prstGeom prst="rect">
            <a:avLst/>
          </a:prstGeom>
          <a:noFill/>
        </p:spPr>
        <p:txBody>
          <a:bodyPr wrap="square">
            <a:spAutoFit/>
          </a:bodyPr>
          <a:lstStyle/>
          <a:p>
            <a:pPr algn="ctr"/>
            <a:r>
              <a:rPr sz="1300" b="1">
                <a:solidFill>
                  <a:srgbClr val="E74C3C"/>
                </a:solidFill>
                <a:latin typeface="Microsoft YaHei"/>
              </a:rPr>
              <a:t>80K</a:t>
            </a:r>
          </a:p>
        </p:txBody>
      </p:sp>
      <p:sp>
        <p:nvSpPr>
          <p:cNvPr id="150" name="TextBox 48">
            <a:extLst>
              <a:ext uri="{FF2B5EF4-FFF2-40B4-BE49-F238E27FC236}">
                <a16:creationId xmlns:a16="http://schemas.microsoft.com/office/drawing/2014/main" id="{F763621E-824F-4B5F-9B86-9708A59F405A}"/>
              </a:ext>
            </a:extLst>
          </p:cNvPr>
          <p:cNvSpPr txBox="1"/>
          <p:nvPr/>
        </p:nvSpPr>
        <p:spPr>
          <a:xfrm>
            <a:off x="9032243" y="3211364"/>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51" name="TextBox 49">
            <a:extLst>
              <a:ext uri="{FF2B5EF4-FFF2-40B4-BE49-F238E27FC236}">
                <a16:creationId xmlns:a16="http://schemas.microsoft.com/office/drawing/2014/main" id="{328FA26E-0FC9-470F-B35B-1E4AD1DAB085}"/>
              </a:ext>
            </a:extLst>
          </p:cNvPr>
          <p:cNvSpPr txBox="1"/>
          <p:nvPr/>
        </p:nvSpPr>
        <p:spPr>
          <a:xfrm>
            <a:off x="9809483" y="3211364"/>
            <a:ext cx="777240" cy="402336"/>
          </a:xfrm>
          <a:prstGeom prst="rect">
            <a:avLst/>
          </a:prstGeom>
          <a:noFill/>
        </p:spPr>
        <p:txBody>
          <a:bodyPr wrap="square">
            <a:spAutoFit/>
          </a:bodyPr>
          <a:lstStyle/>
          <a:p>
            <a:pPr algn="ctr"/>
            <a:r>
              <a:rPr sz="1300" b="1">
                <a:solidFill>
                  <a:srgbClr val="E74C3C"/>
                </a:solidFill>
                <a:latin typeface="Microsoft YaHei"/>
              </a:rPr>
              <a:t>8.4</a:t>
            </a:r>
          </a:p>
        </p:txBody>
      </p:sp>
      <p:sp>
        <p:nvSpPr>
          <p:cNvPr id="152" name="TextBox 50">
            <a:extLst>
              <a:ext uri="{FF2B5EF4-FFF2-40B4-BE49-F238E27FC236}">
                <a16:creationId xmlns:a16="http://schemas.microsoft.com/office/drawing/2014/main" id="{731D52B4-B35B-4B38-BBDF-542E67A7BED5}"/>
              </a:ext>
            </a:extLst>
          </p:cNvPr>
          <p:cNvSpPr txBox="1"/>
          <p:nvPr/>
        </p:nvSpPr>
        <p:spPr>
          <a:xfrm>
            <a:off x="2166622" y="3613700"/>
            <a:ext cx="1346197" cy="292388"/>
          </a:xfrm>
          <a:prstGeom prst="rect">
            <a:avLst/>
          </a:prstGeom>
          <a:noFill/>
        </p:spPr>
        <p:txBody>
          <a:bodyPr wrap="square">
            <a:spAutoFit/>
          </a:bodyPr>
          <a:lstStyle/>
          <a:p>
            <a:pPr algn="ctr"/>
            <a:r>
              <a:rPr sz="1300" b="1" dirty="0">
                <a:solidFill>
                  <a:srgbClr val="E74C3C"/>
                </a:solidFill>
                <a:latin typeface="Microsoft YaHei"/>
              </a:rPr>
              <a:t>L8-maxov</a:t>
            </a:r>
            <a:r>
              <a:rPr lang="en-US" sz="1300" b="1" dirty="0">
                <a:solidFill>
                  <a:srgbClr val="E74C3C"/>
                </a:solidFill>
                <a:latin typeface="Microsoft YaHei"/>
              </a:rPr>
              <a:t>er</a:t>
            </a:r>
            <a:r>
              <a:rPr sz="1300" b="1" dirty="0">
                <a:solidFill>
                  <a:srgbClr val="E74C3C"/>
                </a:solidFill>
                <a:latin typeface="Microsoft YaHei"/>
              </a:rPr>
              <a:t>lp</a:t>
            </a:r>
          </a:p>
        </p:txBody>
      </p:sp>
      <p:sp>
        <p:nvSpPr>
          <p:cNvPr id="153" name="TextBox 51">
            <a:extLst>
              <a:ext uri="{FF2B5EF4-FFF2-40B4-BE49-F238E27FC236}">
                <a16:creationId xmlns:a16="http://schemas.microsoft.com/office/drawing/2014/main" id="{0FF1E5E7-CB36-4CC0-AD94-C74535AAD080}"/>
              </a:ext>
            </a:extLst>
          </p:cNvPr>
          <p:cNvSpPr txBox="1"/>
          <p:nvPr/>
        </p:nvSpPr>
        <p:spPr>
          <a:xfrm>
            <a:off x="3500123" y="3613700"/>
            <a:ext cx="777240" cy="402336"/>
          </a:xfrm>
          <a:prstGeom prst="rect">
            <a:avLst/>
          </a:prstGeom>
          <a:noFill/>
        </p:spPr>
        <p:txBody>
          <a:bodyPr wrap="square">
            <a:spAutoFit/>
          </a:bodyPr>
          <a:lstStyle/>
          <a:p>
            <a:pPr algn="ctr"/>
            <a:r>
              <a:rPr sz="1300" b="1">
                <a:solidFill>
                  <a:srgbClr val="E74C3C"/>
                </a:solidFill>
                <a:latin typeface="Microsoft YaHei"/>
              </a:rPr>
              <a:t>18K</a:t>
            </a:r>
          </a:p>
        </p:txBody>
      </p:sp>
      <p:sp>
        <p:nvSpPr>
          <p:cNvPr id="154" name="TextBox 52">
            <a:extLst>
              <a:ext uri="{FF2B5EF4-FFF2-40B4-BE49-F238E27FC236}">
                <a16:creationId xmlns:a16="http://schemas.microsoft.com/office/drawing/2014/main" id="{98BD4EE8-0B48-42A1-BB22-E93C736CE931}"/>
              </a:ext>
            </a:extLst>
          </p:cNvPr>
          <p:cNvSpPr txBox="1"/>
          <p:nvPr/>
        </p:nvSpPr>
        <p:spPr>
          <a:xfrm>
            <a:off x="4277363" y="3613700"/>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55" name="TextBox 53">
            <a:extLst>
              <a:ext uri="{FF2B5EF4-FFF2-40B4-BE49-F238E27FC236}">
                <a16:creationId xmlns:a16="http://schemas.microsoft.com/office/drawing/2014/main" id="{9FB1FC8B-6C25-4BB3-A0B1-58C9523E12FD}"/>
              </a:ext>
            </a:extLst>
          </p:cNvPr>
          <p:cNvSpPr txBox="1"/>
          <p:nvPr/>
        </p:nvSpPr>
        <p:spPr>
          <a:xfrm>
            <a:off x="5054603" y="3613700"/>
            <a:ext cx="777240" cy="402336"/>
          </a:xfrm>
          <a:prstGeom prst="rect">
            <a:avLst/>
          </a:prstGeom>
          <a:noFill/>
        </p:spPr>
        <p:txBody>
          <a:bodyPr wrap="square">
            <a:spAutoFit/>
          </a:bodyPr>
          <a:lstStyle/>
          <a:p>
            <a:pPr algn="ctr"/>
            <a:r>
              <a:rPr sz="1300" b="1">
                <a:solidFill>
                  <a:srgbClr val="E74C3C"/>
                </a:solidFill>
                <a:latin typeface="Microsoft YaHei"/>
              </a:rPr>
              <a:t>0.5</a:t>
            </a:r>
          </a:p>
        </p:txBody>
      </p:sp>
      <p:sp>
        <p:nvSpPr>
          <p:cNvPr id="156" name="TextBox 54">
            <a:extLst>
              <a:ext uri="{FF2B5EF4-FFF2-40B4-BE49-F238E27FC236}">
                <a16:creationId xmlns:a16="http://schemas.microsoft.com/office/drawing/2014/main" id="{390168B7-981D-4A00-A2C6-298E49166D78}"/>
              </a:ext>
            </a:extLst>
          </p:cNvPr>
          <p:cNvSpPr txBox="1"/>
          <p:nvPr/>
        </p:nvSpPr>
        <p:spPr>
          <a:xfrm>
            <a:off x="5877563" y="3613700"/>
            <a:ext cx="777240" cy="402336"/>
          </a:xfrm>
          <a:prstGeom prst="rect">
            <a:avLst/>
          </a:prstGeom>
          <a:noFill/>
        </p:spPr>
        <p:txBody>
          <a:bodyPr wrap="square">
            <a:spAutoFit/>
          </a:bodyPr>
          <a:lstStyle/>
          <a:p>
            <a:pPr algn="ctr"/>
            <a:r>
              <a:rPr sz="1300" b="1">
                <a:solidFill>
                  <a:srgbClr val="E74C3C"/>
                </a:solidFill>
                <a:latin typeface="Microsoft YaHei"/>
              </a:rPr>
              <a:t>58K</a:t>
            </a:r>
          </a:p>
        </p:txBody>
      </p:sp>
      <p:sp>
        <p:nvSpPr>
          <p:cNvPr id="157" name="TextBox 55">
            <a:extLst>
              <a:ext uri="{FF2B5EF4-FFF2-40B4-BE49-F238E27FC236}">
                <a16:creationId xmlns:a16="http://schemas.microsoft.com/office/drawing/2014/main" id="{C9BAA865-133A-4BBC-8C1A-8DFB44D277D8}"/>
              </a:ext>
            </a:extLst>
          </p:cNvPr>
          <p:cNvSpPr txBox="1"/>
          <p:nvPr/>
        </p:nvSpPr>
        <p:spPr>
          <a:xfrm>
            <a:off x="6654802" y="3613700"/>
            <a:ext cx="777240" cy="402336"/>
          </a:xfrm>
          <a:prstGeom prst="rect">
            <a:avLst/>
          </a:prstGeom>
          <a:noFill/>
        </p:spPr>
        <p:txBody>
          <a:bodyPr wrap="square">
            <a:spAutoFit/>
          </a:bodyPr>
          <a:lstStyle/>
          <a:p>
            <a:pPr algn="ctr"/>
            <a:r>
              <a:rPr sz="1300" b="1">
                <a:solidFill>
                  <a:srgbClr val="E74C3C"/>
                </a:solidFill>
                <a:latin typeface="Microsoft YaHei"/>
              </a:rPr>
              <a:t>13</a:t>
            </a:r>
          </a:p>
        </p:txBody>
      </p:sp>
      <p:sp>
        <p:nvSpPr>
          <p:cNvPr id="158" name="TextBox 56">
            <a:extLst>
              <a:ext uri="{FF2B5EF4-FFF2-40B4-BE49-F238E27FC236}">
                <a16:creationId xmlns:a16="http://schemas.microsoft.com/office/drawing/2014/main" id="{9046F4D9-11AF-42F7-9AE8-8037F49B812D}"/>
              </a:ext>
            </a:extLst>
          </p:cNvPr>
          <p:cNvSpPr txBox="1"/>
          <p:nvPr/>
        </p:nvSpPr>
        <p:spPr>
          <a:xfrm>
            <a:off x="7432043" y="3613700"/>
            <a:ext cx="777240" cy="402336"/>
          </a:xfrm>
          <a:prstGeom prst="rect">
            <a:avLst/>
          </a:prstGeom>
          <a:noFill/>
        </p:spPr>
        <p:txBody>
          <a:bodyPr wrap="square">
            <a:spAutoFit/>
          </a:bodyPr>
          <a:lstStyle/>
          <a:p>
            <a:pPr algn="ctr"/>
            <a:r>
              <a:rPr sz="1300" b="1">
                <a:solidFill>
                  <a:srgbClr val="E74C3C"/>
                </a:solidFill>
                <a:latin typeface="Microsoft YaHei"/>
              </a:rPr>
              <a:t>67.6</a:t>
            </a:r>
          </a:p>
        </p:txBody>
      </p:sp>
      <p:sp>
        <p:nvSpPr>
          <p:cNvPr id="159" name="TextBox 57">
            <a:extLst>
              <a:ext uri="{FF2B5EF4-FFF2-40B4-BE49-F238E27FC236}">
                <a16:creationId xmlns:a16="http://schemas.microsoft.com/office/drawing/2014/main" id="{F4C0FE85-5209-43A8-9C48-E272A33F409A}"/>
              </a:ext>
            </a:extLst>
          </p:cNvPr>
          <p:cNvSpPr txBox="1"/>
          <p:nvPr/>
        </p:nvSpPr>
        <p:spPr>
          <a:xfrm>
            <a:off x="8255003" y="3613700"/>
            <a:ext cx="777240" cy="402336"/>
          </a:xfrm>
          <a:prstGeom prst="rect">
            <a:avLst/>
          </a:prstGeom>
          <a:noFill/>
        </p:spPr>
        <p:txBody>
          <a:bodyPr wrap="square">
            <a:spAutoFit/>
          </a:bodyPr>
          <a:lstStyle/>
          <a:p>
            <a:pPr algn="ctr"/>
            <a:r>
              <a:rPr sz="1300" b="1">
                <a:solidFill>
                  <a:srgbClr val="E74C3C"/>
                </a:solidFill>
                <a:latin typeface="Microsoft YaHei"/>
              </a:rPr>
              <a:t>72K</a:t>
            </a:r>
          </a:p>
        </p:txBody>
      </p:sp>
      <p:sp>
        <p:nvSpPr>
          <p:cNvPr id="160" name="TextBox 58">
            <a:extLst>
              <a:ext uri="{FF2B5EF4-FFF2-40B4-BE49-F238E27FC236}">
                <a16:creationId xmlns:a16="http://schemas.microsoft.com/office/drawing/2014/main" id="{029731FE-71C7-4D3C-9AA4-98777B197D72}"/>
              </a:ext>
            </a:extLst>
          </p:cNvPr>
          <p:cNvSpPr txBox="1"/>
          <p:nvPr/>
        </p:nvSpPr>
        <p:spPr>
          <a:xfrm>
            <a:off x="9032243" y="3613700"/>
            <a:ext cx="777240" cy="402336"/>
          </a:xfrm>
          <a:prstGeom prst="rect">
            <a:avLst/>
          </a:prstGeom>
          <a:noFill/>
        </p:spPr>
        <p:txBody>
          <a:bodyPr wrap="square">
            <a:spAutoFit/>
          </a:bodyPr>
          <a:lstStyle/>
          <a:p>
            <a:pPr algn="ctr"/>
            <a:r>
              <a:rPr sz="1300" b="1">
                <a:solidFill>
                  <a:srgbClr val="E74C3C"/>
                </a:solidFill>
                <a:latin typeface="Microsoft YaHei"/>
              </a:rPr>
              <a:t>63</a:t>
            </a:r>
          </a:p>
        </p:txBody>
      </p:sp>
      <p:sp>
        <p:nvSpPr>
          <p:cNvPr id="161" name="TextBox 59">
            <a:extLst>
              <a:ext uri="{FF2B5EF4-FFF2-40B4-BE49-F238E27FC236}">
                <a16:creationId xmlns:a16="http://schemas.microsoft.com/office/drawing/2014/main" id="{FFB69FF8-BB08-4E75-B5B8-78FF5C574ED4}"/>
              </a:ext>
            </a:extLst>
          </p:cNvPr>
          <p:cNvSpPr txBox="1"/>
          <p:nvPr/>
        </p:nvSpPr>
        <p:spPr>
          <a:xfrm>
            <a:off x="9809483" y="3613700"/>
            <a:ext cx="777240" cy="402336"/>
          </a:xfrm>
          <a:prstGeom prst="rect">
            <a:avLst/>
          </a:prstGeom>
          <a:noFill/>
        </p:spPr>
        <p:txBody>
          <a:bodyPr wrap="square">
            <a:spAutoFit/>
          </a:bodyPr>
          <a:lstStyle/>
          <a:p>
            <a:pPr algn="ctr"/>
            <a:r>
              <a:rPr sz="1300" b="1">
                <a:solidFill>
                  <a:srgbClr val="E74C3C"/>
                </a:solidFill>
                <a:latin typeface="Microsoft YaHei"/>
              </a:rPr>
              <a:t>352.8</a:t>
            </a:r>
          </a:p>
        </p:txBody>
      </p:sp>
      <p:sp>
        <p:nvSpPr>
          <p:cNvPr id="162" name="Rectangle 60">
            <a:extLst>
              <a:ext uri="{FF2B5EF4-FFF2-40B4-BE49-F238E27FC236}">
                <a16:creationId xmlns:a16="http://schemas.microsoft.com/office/drawing/2014/main" id="{DC4FDD15-1BDA-4EF7-B2E6-BE67110443D9}"/>
              </a:ext>
            </a:extLst>
          </p:cNvPr>
          <p:cNvSpPr/>
          <p:nvPr/>
        </p:nvSpPr>
        <p:spPr>
          <a:xfrm>
            <a:off x="1397003" y="4016036"/>
            <a:ext cx="8778240" cy="1905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3" name="TextBox 61">
            <a:extLst>
              <a:ext uri="{FF2B5EF4-FFF2-40B4-BE49-F238E27FC236}">
                <a16:creationId xmlns:a16="http://schemas.microsoft.com/office/drawing/2014/main" id="{7BDC81CA-9211-407D-A949-7A61030AD047}"/>
              </a:ext>
            </a:extLst>
          </p:cNvPr>
          <p:cNvSpPr txBox="1"/>
          <p:nvPr/>
        </p:nvSpPr>
        <p:spPr>
          <a:xfrm>
            <a:off x="1397003" y="4544559"/>
            <a:ext cx="822960" cy="457200"/>
          </a:xfrm>
          <a:prstGeom prst="rect">
            <a:avLst/>
          </a:prstGeom>
          <a:noFill/>
        </p:spPr>
        <p:txBody>
          <a:bodyPr wrap="square">
            <a:spAutoFit/>
          </a:bodyPr>
          <a:lstStyle/>
          <a:p>
            <a:pPr algn="ctr"/>
            <a:r>
              <a:rPr sz="1400" b="1">
                <a:solidFill>
                  <a:srgbClr val="000000"/>
                </a:solidFill>
                <a:latin typeface="Microsoft YaHei"/>
              </a:rPr>
              <a:t>40K</a:t>
            </a:r>
          </a:p>
        </p:txBody>
      </p:sp>
      <p:sp>
        <p:nvSpPr>
          <p:cNvPr id="164" name="TextBox 62">
            <a:extLst>
              <a:ext uri="{FF2B5EF4-FFF2-40B4-BE49-F238E27FC236}">
                <a16:creationId xmlns:a16="http://schemas.microsoft.com/office/drawing/2014/main" id="{DBF33296-3CB2-4126-A09E-8F12B3604B8A}"/>
              </a:ext>
            </a:extLst>
          </p:cNvPr>
          <p:cNvSpPr txBox="1"/>
          <p:nvPr/>
        </p:nvSpPr>
        <p:spPr>
          <a:xfrm>
            <a:off x="2219963" y="4089188"/>
            <a:ext cx="1188720" cy="402336"/>
          </a:xfrm>
          <a:prstGeom prst="rect">
            <a:avLst/>
          </a:prstGeom>
          <a:noFill/>
        </p:spPr>
        <p:txBody>
          <a:bodyPr wrap="square">
            <a:spAutoFit/>
          </a:bodyPr>
          <a:lstStyle/>
          <a:p>
            <a:pPr algn="ctr"/>
            <a:r>
              <a:rPr sz="1300" b="1">
                <a:solidFill>
                  <a:srgbClr val="000000"/>
                </a:solidFill>
                <a:latin typeface="Microsoft YaHei"/>
              </a:rPr>
              <a:t>Snort</a:t>
            </a:r>
          </a:p>
        </p:txBody>
      </p:sp>
      <p:sp>
        <p:nvSpPr>
          <p:cNvPr id="165" name="TextBox 63">
            <a:extLst>
              <a:ext uri="{FF2B5EF4-FFF2-40B4-BE49-F238E27FC236}">
                <a16:creationId xmlns:a16="http://schemas.microsoft.com/office/drawing/2014/main" id="{EB6CA397-3F7C-4534-B8E7-2ADB3742A6C5}"/>
              </a:ext>
            </a:extLst>
          </p:cNvPr>
          <p:cNvSpPr txBox="1"/>
          <p:nvPr/>
        </p:nvSpPr>
        <p:spPr>
          <a:xfrm>
            <a:off x="3500123" y="4089188"/>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66" name="TextBox 64">
            <a:extLst>
              <a:ext uri="{FF2B5EF4-FFF2-40B4-BE49-F238E27FC236}">
                <a16:creationId xmlns:a16="http://schemas.microsoft.com/office/drawing/2014/main" id="{F62F8246-14E1-4E3C-B7E3-33F4F4A5B780}"/>
              </a:ext>
            </a:extLst>
          </p:cNvPr>
          <p:cNvSpPr txBox="1"/>
          <p:nvPr/>
        </p:nvSpPr>
        <p:spPr>
          <a:xfrm>
            <a:off x="4277363" y="4089188"/>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67" name="TextBox 65">
            <a:extLst>
              <a:ext uri="{FF2B5EF4-FFF2-40B4-BE49-F238E27FC236}">
                <a16:creationId xmlns:a16="http://schemas.microsoft.com/office/drawing/2014/main" id="{262A277D-0B42-462F-A01A-F1235CFF783D}"/>
              </a:ext>
            </a:extLst>
          </p:cNvPr>
          <p:cNvSpPr txBox="1"/>
          <p:nvPr/>
        </p:nvSpPr>
        <p:spPr>
          <a:xfrm>
            <a:off x="5054603" y="4089188"/>
            <a:ext cx="777240" cy="402336"/>
          </a:xfrm>
          <a:prstGeom prst="rect">
            <a:avLst/>
          </a:prstGeom>
          <a:noFill/>
        </p:spPr>
        <p:txBody>
          <a:bodyPr wrap="square">
            <a:spAutoFit/>
          </a:bodyPr>
          <a:lstStyle/>
          <a:p>
            <a:pPr algn="ctr"/>
            <a:r>
              <a:rPr sz="1300" b="1">
                <a:solidFill>
                  <a:srgbClr val="000000"/>
                </a:solidFill>
                <a:latin typeface="Microsoft YaHei"/>
              </a:rPr>
              <a:t>1.5</a:t>
            </a:r>
          </a:p>
        </p:txBody>
      </p:sp>
      <p:sp>
        <p:nvSpPr>
          <p:cNvPr id="168" name="TextBox 66">
            <a:extLst>
              <a:ext uri="{FF2B5EF4-FFF2-40B4-BE49-F238E27FC236}">
                <a16:creationId xmlns:a16="http://schemas.microsoft.com/office/drawing/2014/main" id="{32440131-EA8F-461C-897E-4BD35885D8F6}"/>
              </a:ext>
            </a:extLst>
          </p:cNvPr>
          <p:cNvSpPr txBox="1"/>
          <p:nvPr/>
        </p:nvSpPr>
        <p:spPr>
          <a:xfrm>
            <a:off x="5877563" y="4089188"/>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69" name="TextBox 67">
            <a:extLst>
              <a:ext uri="{FF2B5EF4-FFF2-40B4-BE49-F238E27FC236}">
                <a16:creationId xmlns:a16="http://schemas.microsoft.com/office/drawing/2014/main" id="{2A12AC0D-58CA-41E6-A265-C519F2C4CE8C}"/>
              </a:ext>
            </a:extLst>
          </p:cNvPr>
          <p:cNvSpPr txBox="1"/>
          <p:nvPr/>
        </p:nvSpPr>
        <p:spPr>
          <a:xfrm>
            <a:off x="6654802" y="4089188"/>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70" name="TextBox 68">
            <a:extLst>
              <a:ext uri="{FF2B5EF4-FFF2-40B4-BE49-F238E27FC236}">
                <a16:creationId xmlns:a16="http://schemas.microsoft.com/office/drawing/2014/main" id="{A5A31DD1-1916-4CA1-99B6-3BB80CD94FCF}"/>
              </a:ext>
            </a:extLst>
          </p:cNvPr>
          <p:cNvSpPr txBox="1"/>
          <p:nvPr/>
        </p:nvSpPr>
        <p:spPr>
          <a:xfrm>
            <a:off x="7432043" y="4089188"/>
            <a:ext cx="777240" cy="402336"/>
          </a:xfrm>
          <a:prstGeom prst="rect">
            <a:avLst/>
          </a:prstGeom>
          <a:noFill/>
        </p:spPr>
        <p:txBody>
          <a:bodyPr wrap="square">
            <a:spAutoFit/>
          </a:bodyPr>
          <a:lstStyle/>
          <a:p>
            <a:pPr algn="ctr"/>
            <a:r>
              <a:rPr sz="1300" b="1">
                <a:solidFill>
                  <a:srgbClr val="000000"/>
                </a:solidFill>
                <a:latin typeface="Microsoft YaHei"/>
              </a:rPr>
              <a:t>4.5</a:t>
            </a:r>
          </a:p>
        </p:txBody>
      </p:sp>
      <p:sp>
        <p:nvSpPr>
          <p:cNvPr id="171" name="TextBox 69">
            <a:extLst>
              <a:ext uri="{FF2B5EF4-FFF2-40B4-BE49-F238E27FC236}">
                <a16:creationId xmlns:a16="http://schemas.microsoft.com/office/drawing/2014/main" id="{D566CDF0-CE66-42FF-9776-2118A3CE1DFB}"/>
              </a:ext>
            </a:extLst>
          </p:cNvPr>
          <p:cNvSpPr txBox="1"/>
          <p:nvPr/>
        </p:nvSpPr>
        <p:spPr>
          <a:xfrm>
            <a:off x="8255003" y="4089188"/>
            <a:ext cx="777240" cy="402336"/>
          </a:xfrm>
          <a:prstGeom prst="rect">
            <a:avLst/>
          </a:prstGeom>
          <a:noFill/>
        </p:spPr>
        <p:txBody>
          <a:bodyPr wrap="square">
            <a:spAutoFit/>
          </a:bodyPr>
          <a:lstStyle/>
          <a:p>
            <a:pPr algn="ctr"/>
            <a:r>
              <a:rPr sz="1300" b="1">
                <a:solidFill>
                  <a:srgbClr val="E74C3C"/>
                </a:solidFill>
                <a:latin typeface="Microsoft YaHei"/>
              </a:rPr>
              <a:t>40K</a:t>
            </a:r>
          </a:p>
        </p:txBody>
      </p:sp>
      <p:sp>
        <p:nvSpPr>
          <p:cNvPr id="172" name="TextBox 70">
            <a:extLst>
              <a:ext uri="{FF2B5EF4-FFF2-40B4-BE49-F238E27FC236}">
                <a16:creationId xmlns:a16="http://schemas.microsoft.com/office/drawing/2014/main" id="{8A4615CA-6FFA-4F19-A8C8-B3391300FAF3}"/>
              </a:ext>
            </a:extLst>
          </p:cNvPr>
          <p:cNvSpPr txBox="1"/>
          <p:nvPr/>
        </p:nvSpPr>
        <p:spPr>
          <a:xfrm>
            <a:off x="9032243" y="4089188"/>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73" name="TextBox 71">
            <a:extLst>
              <a:ext uri="{FF2B5EF4-FFF2-40B4-BE49-F238E27FC236}">
                <a16:creationId xmlns:a16="http://schemas.microsoft.com/office/drawing/2014/main" id="{077BFAC2-BC42-48EF-B421-7B3059A5CBCF}"/>
              </a:ext>
            </a:extLst>
          </p:cNvPr>
          <p:cNvSpPr txBox="1"/>
          <p:nvPr/>
        </p:nvSpPr>
        <p:spPr>
          <a:xfrm>
            <a:off x="9809483" y="4089188"/>
            <a:ext cx="777240" cy="402336"/>
          </a:xfrm>
          <a:prstGeom prst="rect">
            <a:avLst/>
          </a:prstGeom>
          <a:noFill/>
        </p:spPr>
        <p:txBody>
          <a:bodyPr wrap="square">
            <a:spAutoFit/>
          </a:bodyPr>
          <a:lstStyle/>
          <a:p>
            <a:pPr algn="ctr"/>
            <a:r>
              <a:rPr sz="1300" b="1">
                <a:solidFill>
                  <a:srgbClr val="E74C3C"/>
                </a:solidFill>
                <a:latin typeface="Microsoft YaHei"/>
              </a:rPr>
              <a:t>4.5</a:t>
            </a:r>
          </a:p>
        </p:txBody>
      </p:sp>
      <p:sp>
        <p:nvSpPr>
          <p:cNvPr id="174" name="TextBox 72">
            <a:extLst>
              <a:ext uri="{FF2B5EF4-FFF2-40B4-BE49-F238E27FC236}">
                <a16:creationId xmlns:a16="http://schemas.microsoft.com/office/drawing/2014/main" id="{C3BC0ADB-E1A3-40E2-BD3C-57B73FDA14F8}"/>
              </a:ext>
            </a:extLst>
          </p:cNvPr>
          <p:cNvSpPr txBox="1"/>
          <p:nvPr/>
        </p:nvSpPr>
        <p:spPr>
          <a:xfrm>
            <a:off x="2219963" y="4491524"/>
            <a:ext cx="1188720" cy="402336"/>
          </a:xfrm>
          <a:prstGeom prst="rect">
            <a:avLst/>
          </a:prstGeom>
          <a:noFill/>
        </p:spPr>
        <p:txBody>
          <a:bodyPr wrap="square">
            <a:spAutoFit/>
          </a:bodyPr>
          <a:lstStyle/>
          <a:p>
            <a:pPr algn="ctr"/>
            <a:r>
              <a:rPr sz="1300" b="1">
                <a:solidFill>
                  <a:srgbClr val="000000"/>
                </a:solidFill>
                <a:latin typeface="Microsoft YaHei"/>
              </a:rPr>
              <a:t>Suricata</a:t>
            </a:r>
          </a:p>
        </p:txBody>
      </p:sp>
      <p:sp>
        <p:nvSpPr>
          <p:cNvPr id="175" name="TextBox 73">
            <a:extLst>
              <a:ext uri="{FF2B5EF4-FFF2-40B4-BE49-F238E27FC236}">
                <a16:creationId xmlns:a16="http://schemas.microsoft.com/office/drawing/2014/main" id="{9E0CCB96-3791-4ED5-AB6B-7B798395E304}"/>
              </a:ext>
            </a:extLst>
          </p:cNvPr>
          <p:cNvSpPr txBox="1"/>
          <p:nvPr/>
        </p:nvSpPr>
        <p:spPr>
          <a:xfrm>
            <a:off x="3500123" y="4491524"/>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76" name="TextBox 74">
            <a:extLst>
              <a:ext uri="{FF2B5EF4-FFF2-40B4-BE49-F238E27FC236}">
                <a16:creationId xmlns:a16="http://schemas.microsoft.com/office/drawing/2014/main" id="{2448FB80-2B05-42C8-9568-36C688D1F8B6}"/>
              </a:ext>
            </a:extLst>
          </p:cNvPr>
          <p:cNvSpPr txBox="1"/>
          <p:nvPr/>
        </p:nvSpPr>
        <p:spPr>
          <a:xfrm>
            <a:off x="4277363" y="4491524"/>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77" name="TextBox 75">
            <a:extLst>
              <a:ext uri="{FF2B5EF4-FFF2-40B4-BE49-F238E27FC236}">
                <a16:creationId xmlns:a16="http://schemas.microsoft.com/office/drawing/2014/main" id="{DE2A70F4-F9FC-4BE7-9117-570402769206}"/>
              </a:ext>
            </a:extLst>
          </p:cNvPr>
          <p:cNvSpPr txBox="1"/>
          <p:nvPr/>
        </p:nvSpPr>
        <p:spPr>
          <a:xfrm>
            <a:off x="5054603" y="4491524"/>
            <a:ext cx="777240" cy="402336"/>
          </a:xfrm>
          <a:prstGeom prst="rect">
            <a:avLst/>
          </a:prstGeom>
          <a:noFill/>
        </p:spPr>
        <p:txBody>
          <a:bodyPr wrap="square">
            <a:spAutoFit/>
          </a:bodyPr>
          <a:lstStyle/>
          <a:p>
            <a:pPr algn="ctr"/>
            <a:r>
              <a:rPr sz="1300" b="1">
                <a:solidFill>
                  <a:srgbClr val="000000"/>
                </a:solidFill>
                <a:latin typeface="Microsoft YaHei"/>
              </a:rPr>
              <a:t>1.5</a:t>
            </a:r>
          </a:p>
        </p:txBody>
      </p:sp>
      <p:sp>
        <p:nvSpPr>
          <p:cNvPr id="178" name="TextBox 76">
            <a:extLst>
              <a:ext uri="{FF2B5EF4-FFF2-40B4-BE49-F238E27FC236}">
                <a16:creationId xmlns:a16="http://schemas.microsoft.com/office/drawing/2014/main" id="{26F88266-61D2-4BE2-8BA0-8F9A0B4C6709}"/>
              </a:ext>
            </a:extLst>
          </p:cNvPr>
          <p:cNvSpPr txBox="1"/>
          <p:nvPr/>
        </p:nvSpPr>
        <p:spPr>
          <a:xfrm>
            <a:off x="5877563" y="4491524"/>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79" name="TextBox 77">
            <a:extLst>
              <a:ext uri="{FF2B5EF4-FFF2-40B4-BE49-F238E27FC236}">
                <a16:creationId xmlns:a16="http://schemas.microsoft.com/office/drawing/2014/main" id="{8F18BB03-661E-497B-9FBE-F938380A3B37}"/>
              </a:ext>
            </a:extLst>
          </p:cNvPr>
          <p:cNvSpPr txBox="1"/>
          <p:nvPr/>
        </p:nvSpPr>
        <p:spPr>
          <a:xfrm>
            <a:off x="6654802" y="4491524"/>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80" name="TextBox 78">
            <a:extLst>
              <a:ext uri="{FF2B5EF4-FFF2-40B4-BE49-F238E27FC236}">
                <a16:creationId xmlns:a16="http://schemas.microsoft.com/office/drawing/2014/main" id="{EDC9FCB6-7CCD-4880-A137-248CE0D28341}"/>
              </a:ext>
            </a:extLst>
          </p:cNvPr>
          <p:cNvSpPr txBox="1"/>
          <p:nvPr/>
        </p:nvSpPr>
        <p:spPr>
          <a:xfrm>
            <a:off x="7432043" y="4491524"/>
            <a:ext cx="777240" cy="402336"/>
          </a:xfrm>
          <a:prstGeom prst="rect">
            <a:avLst/>
          </a:prstGeom>
          <a:noFill/>
        </p:spPr>
        <p:txBody>
          <a:bodyPr wrap="square">
            <a:spAutoFit/>
          </a:bodyPr>
          <a:lstStyle/>
          <a:p>
            <a:pPr algn="ctr"/>
            <a:r>
              <a:rPr sz="1300" b="1">
                <a:solidFill>
                  <a:srgbClr val="000000"/>
                </a:solidFill>
                <a:latin typeface="Microsoft YaHei"/>
              </a:rPr>
              <a:t>4.5</a:t>
            </a:r>
          </a:p>
        </p:txBody>
      </p:sp>
      <p:sp>
        <p:nvSpPr>
          <p:cNvPr id="181" name="TextBox 79">
            <a:extLst>
              <a:ext uri="{FF2B5EF4-FFF2-40B4-BE49-F238E27FC236}">
                <a16:creationId xmlns:a16="http://schemas.microsoft.com/office/drawing/2014/main" id="{EB2455BD-174E-4402-9CC8-997925781387}"/>
              </a:ext>
            </a:extLst>
          </p:cNvPr>
          <p:cNvSpPr txBox="1"/>
          <p:nvPr/>
        </p:nvSpPr>
        <p:spPr>
          <a:xfrm>
            <a:off x="8255003" y="4491524"/>
            <a:ext cx="777240" cy="402336"/>
          </a:xfrm>
          <a:prstGeom prst="rect">
            <a:avLst/>
          </a:prstGeom>
          <a:noFill/>
        </p:spPr>
        <p:txBody>
          <a:bodyPr wrap="square">
            <a:spAutoFit/>
          </a:bodyPr>
          <a:lstStyle/>
          <a:p>
            <a:pPr algn="ctr"/>
            <a:r>
              <a:rPr sz="1300" b="1">
                <a:solidFill>
                  <a:srgbClr val="E74C3C"/>
                </a:solidFill>
                <a:latin typeface="Microsoft YaHei"/>
              </a:rPr>
              <a:t>40K</a:t>
            </a:r>
          </a:p>
        </p:txBody>
      </p:sp>
      <p:sp>
        <p:nvSpPr>
          <p:cNvPr id="182" name="TextBox 80">
            <a:extLst>
              <a:ext uri="{FF2B5EF4-FFF2-40B4-BE49-F238E27FC236}">
                <a16:creationId xmlns:a16="http://schemas.microsoft.com/office/drawing/2014/main" id="{497D71D3-1557-4804-ABEE-63F125B9E27A}"/>
              </a:ext>
            </a:extLst>
          </p:cNvPr>
          <p:cNvSpPr txBox="1"/>
          <p:nvPr/>
        </p:nvSpPr>
        <p:spPr>
          <a:xfrm>
            <a:off x="9032243" y="4491524"/>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83" name="TextBox 81">
            <a:extLst>
              <a:ext uri="{FF2B5EF4-FFF2-40B4-BE49-F238E27FC236}">
                <a16:creationId xmlns:a16="http://schemas.microsoft.com/office/drawing/2014/main" id="{6FDBFAC1-B783-495D-9DAB-800FC3F67756}"/>
              </a:ext>
            </a:extLst>
          </p:cNvPr>
          <p:cNvSpPr txBox="1"/>
          <p:nvPr/>
        </p:nvSpPr>
        <p:spPr>
          <a:xfrm>
            <a:off x="9809483" y="4491524"/>
            <a:ext cx="777240" cy="402336"/>
          </a:xfrm>
          <a:prstGeom prst="rect">
            <a:avLst/>
          </a:prstGeom>
          <a:noFill/>
        </p:spPr>
        <p:txBody>
          <a:bodyPr wrap="square">
            <a:spAutoFit/>
          </a:bodyPr>
          <a:lstStyle/>
          <a:p>
            <a:pPr algn="ctr"/>
            <a:r>
              <a:rPr sz="1300" b="1">
                <a:solidFill>
                  <a:srgbClr val="E74C3C"/>
                </a:solidFill>
                <a:latin typeface="Microsoft YaHei"/>
              </a:rPr>
              <a:t>4.5</a:t>
            </a:r>
          </a:p>
        </p:txBody>
      </p:sp>
      <p:sp>
        <p:nvSpPr>
          <p:cNvPr id="184" name="TextBox 82">
            <a:extLst>
              <a:ext uri="{FF2B5EF4-FFF2-40B4-BE49-F238E27FC236}">
                <a16:creationId xmlns:a16="http://schemas.microsoft.com/office/drawing/2014/main" id="{3C4C85C9-9641-4F52-95FD-A63217611CF9}"/>
              </a:ext>
            </a:extLst>
          </p:cNvPr>
          <p:cNvSpPr txBox="1"/>
          <p:nvPr/>
        </p:nvSpPr>
        <p:spPr>
          <a:xfrm>
            <a:off x="2219963" y="4893860"/>
            <a:ext cx="1188720" cy="402336"/>
          </a:xfrm>
          <a:prstGeom prst="rect">
            <a:avLst/>
          </a:prstGeom>
          <a:noFill/>
        </p:spPr>
        <p:txBody>
          <a:bodyPr wrap="square">
            <a:spAutoFit/>
          </a:bodyPr>
          <a:lstStyle/>
          <a:p>
            <a:pPr algn="ctr"/>
            <a:r>
              <a:rPr sz="1300" b="1">
                <a:solidFill>
                  <a:srgbClr val="000000"/>
                </a:solidFill>
                <a:latin typeface="Microsoft YaHei"/>
              </a:rPr>
              <a:t>L8-random</a:t>
            </a:r>
          </a:p>
        </p:txBody>
      </p:sp>
      <p:sp>
        <p:nvSpPr>
          <p:cNvPr id="185" name="TextBox 83">
            <a:extLst>
              <a:ext uri="{FF2B5EF4-FFF2-40B4-BE49-F238E27FC236}">
                <a16:creationId xmlns:a16="http://schemas.microsoft.com/office/drawing/2014/main" id="{7D1E96FE-6CEC-4B48-8173-03C0FA8D2039}"/>
              </a:ext>
            </a:extLst>
          </p:cNvPr>
          <p:cNvSpPr txBox="1"/>
          <p:nvPr/>
        </p:nvSpPr>
        <p:spPr>
          <a:xfrm>
            <a:off x="3500123" y="4893860"/>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86" name="TextBox 84">
            <a:extLst>
              <a:ext uri="{FF2B5EF4-FFF2-40B4-BE49-F238E27FC236}">
                <a16:creationId xmlns:a16="http://schemas.microsoft.com/office/drawing/2014/main" id="{69F082E8-372E-43CF-A8FE-B30614703B83}"/>
              </a:ext>
            </a:extLst>
          </p:cNvPr>
          <p:cNvSpPr txBox="1"/>
          <p:nvPr/>
        </p:nvSpPr>
        <p:spPr>
          <a:xfrm>
            <a:off x="4277363" y="4893860"/>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87" name="TextBox 85">
            <a:extLst>
              <a:ext uri="{FF2B5EF4-FFF2-40B4-BE49-F238E27FC236}">
                <a16:creationId xmlns:a16="http://schemas.microsoft.com/office/drawing/2014/main" id="{C36552CA-5C29-4D51-AF8A-33E78C58A690}"/>
              </a:ext>
            </a:extLst>
          </p:cNvPr>
          <p:cNvSpPr txBox="1"/>
          <p:nvPr/>
        </p:nvSpPr>
        <p:spPr>
          <a:xfrm>
            <a:off x="5054603" y="4893860"/>
            <a:ext cx="777240" cy="402336"/>
          </a:xfrm>
          <a:prstGeom prst="rect">
            <a:avLst/>
          </a:prstGeom>
          <a:noFill/>
        </p:spPr>
        <p:txBody>
          <a:bodyPr wrap="square">
            <a:spAutoFit/>
          </a:bodyPr>
          <a:lstStyle/>
          <a:p>
            <a:pPr algn="ctr"/>
            <a:r>
              <a:rPr sz="1300" b="1">
                <a:solidFill>
                  <a:srgbClr val="000000"/>
                </a:solidFill>
                <a:latin typeface="Microsoft YaHei"/>
              </a:rPr>
              <a:t>2.3</a:t>
            </a:r>
          </a:p>
        </p:txBody>
      </p:sp>
      <p:sp>
        <p:nvSpPr>
          <p:cNvPr id="188" name="TextBox 86">
            <a:extLst>
              <a:ext uri="{FF2B5EF4-FFF2-40B4-BE49-F238E27FC236}">
                <a16:creationId xmlns:a16="http://schemas.microsoft.com/office/drawing/2014/main" id="{6C21F3A6-9A4E-41D9-A161-2A451EC541E1}"/>
              </a:ext>
            </a:extLst>
          </p:cNvPr>
          <p:cNvSpPr txBox="1"/>
          <p:nvPr/>
        </p:nvSpPr>
        <p:spPr>
          <a:xfrm>
            <a:off x="5877563" y="4893860"/>
            <a:ext cx="777240" cy="402336"/>
          </a:xfrm>
          <a:prstGeom prst="rect">
            <a:avLst/>
          </a:prstGeom>
          <a:noFill/>
        </p:spPr>
        <p:txBody>
          <a:bodyPr wrap="square">
            <a:spAutoFit/>
          </a:bodyPr>
          <a:lstStyle/>
          <a:p>
            <a:pPr algn="ctr"/>
            <a:r>
              <a:rPr sz="1300" b="1">
                <a:solidFill>
                  <a:srgbClr val="000000"/>
                </a:solidFill>
                <a:latin typeface="Microsoft YaHei"/>
              </a:rPr>
              <a:t>40K</a:t>
            </a:r>
          </a:p>
        </p:txBody>
      </p:sp>
      <p:sp>
        <p:nvSpPr>
          <p:cNvPr id="189" name="TextBox 87">
            <a:extLst>
              <a:ext uri="{FF2B5EF4-FFF2-40B4-BE49-F238E27FC236}">
                <a16:creationId xmlns:a16="http://schemas.microsoft.com/office/drawing/2014/main" id="{B20E3CFB-7255-47BB-B1DF-46ED121FEFEA}"/>
              </a:ext>
            </a:extLst>
          </p:cNvPr>
          <p:cNvSpPr txBox="1"/>
          <p:nvPr/>
        </p:nvSpPr>
        <p:spPr>
          <a:xfrm>
            <a:off x="6654802" y="4893860"/>
            <a:ext cx="777240" cy="402336"/>
          </a:xfrm>
          <a:prstGeom prst="rect">
            <a:avLst/>
          </a:prstGeom>
          <a:noFill/>
        </p:spPr>
        <p:txBody>
          <a:bodyPr wrap="square">
            <a:spAutoFit/>
          </a:bodyPr>
          <a:lstStyle/>
          <a:p>
            <a:pPr algn="ctr"/>
            <a:r>
              <a:rPr sz="1300" b="1">
                <a:solidFill>
                  <a:srgbClr val="000000"/>
                </a:solidFill>
                <a:latin typeface="Microsoft YaHei"/>
              </a:rPr>
              <a:t>1</a:t>
            </a:r>
          </a:p>
        </p:txBody>
      </p:sp>
      <p:sp>
        <p:nvSpPr>
          <p:cNvPr id="190" name="TextBox 88">
            <a:extLst>
              <a:ext uri="{FF2B5EF4-FFF2-40B4-BE49-F238E27FC236}">
                <a16:creationId xmlns:a16="http://schemas.microsoft.com/office/drawing/2014/main" id="{F155864B-2644-4844-B41E-A13F5FD641F8}"/>
              </a:ext>
            </a:extLst>
          </p:cNvPr>
          <p:cNvSpPr txBox="1"/>
          <p:nvPr/>
        </p:nvSpPr>
        <p:spPr>
          <a:xfrm>
            <a:off x="7432043" y="4893860"/>
            <a:ext cx="777240" cy="402336"/>
          </a:xfrm>
          <a:prstGeom prst="rect">
            <a:avLst/>
          </a:prstGeom>
          <a:noFill/>
        </p:spPr>
        <p:txBody>
          <a:bodyPr wrap="square">
            <a:spAutoFit/>
          </a:bodyPr>
          <a:lstStyle/>
          <a:p>
            <a:pPr algn="ctr"/>
            <a:r>
              <a:rPr sz="1300" b="1">
                <a:solidFill>
                  <a:srgbClr val="000000"/>
                </a:solidFill>
                <a:latin typeface="Microsoft YaHei"/>
              </a:rPr>
              <a:t>5.6</a:t>
            </a:r>
          </a:p>
        </p:txBody>
      </p:sp>
      <p:sp>
        <p:nvSpPr>
          <p:cNvPr id="191" name="TextBox 89">
            <a:extLst>
              <a:ext uri="{FF2B5EF4-FFF2-40B4-BE49-F238E27FC236}">
                <a16:creationId xmlns:a16="http://schemas.microsoft.com/office/drawing/2014/main" id="{AF19FD4D-01CA-4B8B-8885-D19DB81EE2CC}"/>
              </a:ext>
            </a:extLst>
          </p:cNvPr>
          <p:cNvSpPr txBox="1"/>
          <p:nvPr/>
        </p:nvSpPr>
        <p:spPr>
          <a:xfrm>
            <a:off x="8255003" y="4893860"/>
            <a:ext cx="777240" cy="402336"/>
          </a:xfrm>
          <a:prstGeom prst="rect">
            <a:avLst/>
          </a:prstGeom>
          <a:noFill/>
        </p:spPr>
        <p:txBody>
          <a:bodyPr wrap="square">
            <a:spAutoFit/>
          </a:bodyPr>
          <a:lstStyle/>
          <a:p>
            <a:pPr algn="ctr"/>
            <a:r>
              <a:rPr sz="1300" b="1">
                <a:solidFill>
                  <a:srgbClr val="E74C3C"/>
                </a:solidFill>
                <a:latin typeface="Microsoft YaHei"/>
              </a:rPr>
              <a:t>40K</a:t>
            </a:r>
          </a:p>
        </p:txBody>
      </p:sp>
      <p:sp>
        <p:nvSpPr>
          <p:cNvPr id="192" name="TextBox 90">
            <a:extLst>
              <a:ext uri="{FF2B5EF4-FFF2-40B4-BE49-F238E27FC236}">
                <a16:creationId xmlns:a16="http://schemas.microsoft.com/office/drawing/2014/main" id="{CB07C67A-A81A-4374-81B8-5340E82CB8B9}"/>
              </a:ext>
            </a:extLst>
          </p:cNvPr>
          <p:cNvSpPr txBox="1"/>
          <p:nvPr/>
        </p:nvSpPr>
        <p:spPr>
          <a:xfrm>
            <a:off x="9032243" y="4893860"/>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93" name="TextBox 91">
            <a:extLst>
              <a:ext uri="{FF2B5EF4-FFF2-40B4-BE49-F238E27FC236}">
                <a16:creationId xmlns:a16="http://schemas.microsoft.com/office/drawing/2014/main" id="{1E3CF373-D460-44BA-A37A-B1A8C83AC9CF}"/>
              </a:ext>
            </a:extLst>
          </p:cNvPr>
          <p:cNvSpPr txBox="1"/>
          <p:nvPr/>
        </p:nvSpPr>
        <p:spPr>
          <a:xfrm>
            <a:off x="9809483" y="4893860"/>
            <a:ext cx="777240" cy="402336"/>
          </a:xfrm>
          <a:prstGeom prst="rect">
            <a:avLst/>
          </a:prstGeom>
          <a:noFill/>
        </p:spPr>
        <p:txBody>
          <a:bodyPr wrap="square">
            <a:spAutoFit/>
          </a:bodyPr>
          <a:lstStyle/>
          <a:p>
            <a:pPr algn="ctr"/>
            <a:r>
              <a:rPr sz="1300" b="1">
                <a:solidFill>
                  <a:srgbClr val="E74C3C"/>
                </a:solidFill>
                <a:latin typeface="Microsoft YaHei"/>
              </a:rPr>
              <a:t>5.5</a:t>
            </a:r>
          </a:p>
        </p:txBody>
      </p:sp>
      <p:sp>
        <p:nvSpPr>
          <p:cNvPr id="194" name="TextBox 92">
            <a:extLst>
              <a:ext uri="{FF2B5EF4-FFF2-40B4-BE49-F238E27FC236}">
                <a16:creationId xmlns:a16="http://schemas.microsoft.com/office/drawing/2014/main" id="{0C436756-1672-454D-95B3-0B0A562F3A24}"/>
              </a:ext>
            </a:extLst>
          </p:cNvPr>
          <p:cNvSpPr txBox="1"/>
          <p:nvPr/>
        </p:nvSpPr>
        <p:spPr>
          <a:xfrm>
            <a:off x="2166622" y="5296196"/>
            <a:ext cx="1346197" cy="292388"/>
          </a:xfrm>
          <a:prstGeom prst="rect">
            <a:avLst/>
          </a:prstGeom>
          <a:noFill/>
        </p:spPr>
        <p:txBody>
          <a:bodyPr wrap="square">
            <a:spAutoFit/>
          </a:bodyPr>
          <a:lstStyle/>
          <a:p>
            <a:pPr algn="ctr"/>
            <a:r>
              <a:rPr sz="1300" b="1" dirty="0">
                <a:solidFill>
                  <a:srgbClr val="E74C3C"/>
                </a:solidFill>
                <a:latin typeface="Microsoft YaHei"/>
              </a:rPr>
              <a:t>L8-maxov</a:t>
            </a:r>
            <a:r>
              <a:rPr lang="en-US" sz="1300" b="1" dirty="0">
                <a:solidFill>
                  <a:srgbClr val="E74C3C"/>
                </a:solidFill>
                <a:latin typeface="Microsoft YaHei"/>
              </a:rPr>
              <a:t>er</a:t>
            </a:r>
            <a:r>
              <a:rPr sz="1300" b="1" dirty="0">
                <a:solidFill>
                  <a:srgbClr val="E74C3C"/>
                </a:solidFill>
                <a:latin typeface="Microsoft YaHei"/>
              </a:rPr>
              <a:t>lp</a:t>
            </a:r>
          </a:p>
        </p:txBody>
      </p:sp>
      <p:sp>
        <p:nvSpPr>
          <p:cNvPr id="195" name="TextBox 93">
            <a:extLst>
              <a:ext uri="{FF2B5EF4-FFF2-40B4-BE49-F238E27FC236}">
                <a16:creationId xmlns:a16="http://schemas.microsoft.com/office/drawing/2014/main" id="{886612B8-94CA-4947-B5C8-BCB51EE075A6}"/>
              </a:ext>
            </a:extLst>
          </p:cNvPr>
          <p:cNvSpPr txBox="1"/>
          <p:nvPr/>
        </p:nvSpPr>
        <p:spPr>
          <a:xfrm>
            <a:off x="3500123" y="5296196"/>
            <a:ext cx="777240" cy="402336"/>
          </a:xfrm>
          <a:prstGeom prst="rect">
            <a:avLst/>
          </a:prstGeom>
          <a:noFill/>
        </p:spPr>
        <p:txBody>
          <a:bodyPr wrap="square">
            <a:spAutoFit/>
          </a:bodyPr>
          <a:lstStyle/>
          <a:p>
            <a:pPr algn="ctr"/>
            <a:r>
              <a:rPr sz="1300" b="1">
                <a:solidFill>
                  <a:srgbClr val="E74C3C"/>
                </a:solidFill>
                <a:latin typeface="Microsoft YaHei"/>
              </a:rPr>
              <a:t>10K</a:t>
            </a:r>
          </a:p>
        </p:txBody>
      </p:sp>
      <p:sp>
        <p:nvSpPr>
          <p:cNvPr id="196" name="TextBox 94">
            <a:extLst>
              <a:ext uri="{FF2B5EF4-FFF2-40B4-BE49-F238E27FC236}">
                <a16:creationId xmlns:a16="http://schemas.microsoft.com/office/drawing/2014/main" id="{C6FD9151-C5D7-490B-B023-BDEE2DD5BF4C}"/>
              </a:ext>
            </a:extLst>
          </p:cNvPr>
          <p:cNvSpPr txBox="1"/>
          <p:nvPr/>
        </p:nvSpPr>
        <p:spPr>
          <a:xfrm>
            <a:off x="4277363" y="5296196"/>
            <a:ext cx="777240" cy="402336"/>
          </a:xfrm>
          <a:prstGeom prst="rect">
            <a:avLst/>
          </a:prstGeom>
          <a:noFill/>
        </p:spPr>
        <p:txBody>
          <a:bodyPr wrap="square">
            <a:spAutoFit/>
          </a:bodyPr>
          <a:lstStyle/>
          <a:p>
            <a:pPr algn="ctr"/>
            <a:r>
              <a:rPr sz="1300" b="1">
                <a:solidFill>
                  <a:srgbClr val="E74C3C"/>
                </a:solidFill>
                <a:latin typeface="Microsoft YaHei"/>
              </a:rPr>
              <a:t>1</a:t>
            </a:r>
          </a:p>
        </p:txBody>
      </p:sp>
      <p:sp>
        <p:nvSpPr>
          <p:cNvPr id="197" name="TextBox 95">
            <a:extLst>
              <a:ext uri="{FF2B5EF4-FFF2-40B4-BE49-F238E27FC236}">
                <a16:creationId xmlns:a16="http://schemas.microsoft.com/office/drawing/2014/main" id="{799E7823-B4D4-4EDE-9DC9-92125BE1F639}"/>
              </a:ext>
            </a:extLst>
          </p:cNvPr>
          <p:cNvSpPr txBox="1"/>
          <p:nvPr/>
        </p:nvSpPr>
        <p:spPr>
          <a:xfrm>
            <a:off x="5054603" y="5296196"/>
            <a:ext cx="777240" cy="402336"/>
          </a:xfrm>
          <a:prstGeom prst="rect">
            <a:avLst/>
          </a:prstGeom>
          <a:noFill/>
        </p:spPr>
        <p:txBody>
          <a:bodyPr wrap="square">
            <a:spAutoFit/>
          </a:bodyPr>
          <a:lstStyle/>
          <a:p>
            <a:pPr algn="ctr"/>
            <a:r>
              <a:rPr sz="1300" b="1">
                <a:solidFill>
                  <a:srgbClr val="E74C3C"/>
                </a:solidFill>
                <a:latin typeface="Microsoft YaHei"/>
              </a:rPr>
              <a:t>0.3</a:t>
            </a:r>
          </a:p>
        </p:txBody>
      </p:sp>
      <p:sp>
        <p:nvSpPr>
          <p:cNvPr id="198" name="TextBox 96">
            <a:extLst>
              <a:ext uri="{FF2B5EF4-FFF2-40B4-BE49-F238E27FC236}">
                <a16:creationId xmlns:a16="http://schemas.microsoft.com/office/drawing/2014/main" id="{E95CAF01-7C46-4B25-BD7F-040A15A8E7FD}"/>
              </a:ext>
            </a:extLst>
          </p:cNvPr>
          <p:cNvSpPr txBox="1"/>
          <p:nvPr/>
        </p:nvSpPr>
        <p:spPr>
          <a:xfrm>
            <a:off x="5877563" y="5296196"/>
            <a:ext cx="777240" cy="402336"/>
          </a:xfrm>
          <a:prstGeom prst="rect">
            <a:avLst/>
          </a:prstGeom>
          <a:noFill/>
        </p:spPr>
        <p:txBody>
          <a:bodyPr wrap="square">
            <a:spAutoFit/>
          </a:bodyPr>
          <a:lstStyle/>
          <a:p>
            <a:pPr algn="ctr"/>
            <a:r>
              <a:rPr sz="1300" b="1">
                <a:solidFill>
                  <a:srgbClr val="E74C3C"/>
                </a:solidFill>
                <a:latin typeface="Microsoft YaHei"/>
              </a:rPr>
              <a:t>16K</a:t>
            </a:r>
          </a:p>
        </p:txBody>
      </p:sp>
      <p:sp>
        <p:nvSpPr>
          <p:cNvPr id="199" name="TextBox 97">
            <a:extLst>
              <a:ext uri="{FF2B5EF4-FFF2-40B4-BE49-F238E27FC236}">
                <a16:creationId xmlns:a16="http://schemas.microsoft.com/office/drawing/2014/main" id="{F21BBEDD-20F4-44DA-AFED-FA7B05F70B10}"/>
              </a:ext>
            </a:extLst>
          </p:cNvPr>
          <p:cNvSpPr txBox="1"/>
          <p:nvPr/>
        </p:nvSpPr>
        <p:spPr>
          <a:xfrm>
            <a:off x="6654802" y="5296196"/>
            <a:ext cx="777240" cy="402336"/>
          </a:xfrm>
          <a:prstGeom prst="rect">
            <a:avLst/>
          </a:prstGeom>
          <a:noFill/>
        </p:spPr>
        <p:txBody>
          <a:bodyPr wrap="square">
            <a:spAutoFit/>
          </a:bodyPr>
          <a:lstStyle/>
          <a:p>
            <a:pPr algn="ctr"/>
            <a:r>
              <a:rPr sz="1300" b="1">
                <a:solidFill>
                  <a:srgbClr val="E74C3C"/>
                </a:solidFill>
                <a:latin typeface="Microsoft YaHei"/>
              </a:rPr>
              <a:t>2</a:t>
            </a:r>
          </a:p>
        </p:txBody>
      </p:sp>
      <p:sp>
        <p:nvSpPr>
          <p:cNvPr id="200" name="TextBox 98">
            <a:extLst>
              <a:ext uri="{FF2B5EF4-FFF2-40B4-BE49-F238E27FC236}">
                <a16:creationId xmlns:a16="http://schemas.microsoft.com/office/drawing/2014/main" id="{A57A9497-E773-41F6-8400-C094D5E52EEC}"/>
              </a:ext>
            </a:extLst>
          </p:cNvPr>
          <p:cNvSpPr txBox="1"/>
          <p:nvPr/>
        </p:nvSpPr>
        <p:spPr>
          <a:xfrm>
            <a:off x="7432043" y="5296196"/>
            <a:ext cx="777240" cy="402336"/>
          </a:xfrm>
          <a:prstGeom prst="rect">
            <a:avLst/>
          </a:prstGeom>
          <a:noFill/>
        </p:spPr>
        <p:txBody>
          <a:bodyPr wrap="square">
            <a:spAutoFit/>
          </a:bodyPr>
          <a:lstStyle/>
          <a:p>
            <a:pPr algn="ctr"/>
            <a:r>
              <a:rPr sz="1300" b="1">
                <a:solidFill>
                  <a:srgbClr val="E74C3C"/>
                </a:solidFill>
                <a:latin typeface="Microsoft YaHei"/>
              </a:rPr>
              <a:t>3.4</a:t>
            </a:r>
          </a:p>
        </p:txBody>
      </p:sp>
      <p:sp>
        <p:nvSpPr>
          <p:cNvPr id="201" name="TextBox 99">
            <a:extLst>
              <a:ext uri="{FF2B5EF4-FFF2-40B4-BE49-F238E27FC236}">
                <a16:creationId xmlns:a16="http://schemas.microsoft.com/office/drawing/2014/main" id="{B4E7394F-D0BA-4E67-BE64-908066D25B04}"/>
              </a:ext>
            </a:extLst>
          </p:cNvPr>
          <p:cNvSpPr txBox="1"/>
          <p:nvPr/>
        </p:nvSpPr>
        <p:spPr>
          <a:xfrm>
            <a:off x="8255003" y="5296196"/>
            <a:ext cx="777240" cy="402336"/>
          </a:xfrm>
          <a:prstGeom prst="rect">
            <a:avLst/>
          </a:prstGeom>
          <a:noFill/>
        </p:spPr>
        <p:txBody>
          <a:bodyPr wrap="square">
            <a:spAutoFit/>
          </a:bodyPr>
          <a:lstStyle/>
          <a:p>
            <a:pPr algn="ctr"/>
            <a:r>
              <a:rPr sz="1300" b="1">
                <a:solidFill>
                  <a:srgbClr val="E74C3C"/>
                </a:solidFill>
                <a:latin typeface="Microsoft YaHei"/>
              </a:rPr>
              <a:t>16K</a:t>
            </a:r>
          </a:p>
        </p:txBody>
      </p:sp>
      <p:sp>
        <p:nvSpPr>
          <p:cNvPr id="202" name="TextBox 100">
            <a:extLst>
              <a:ext uri="{FF2B5EF4-FFF2-40B4-BE49-F238E27FC236}">
                <a16:creationId xmlns:a16="http://schemas.microsoft.com/office/drawing/2014/main" id="{E8288BD2-BEF0-474A-94EA-D1B636AF7836}"/>
              </a:ext>
            </a:extLst>
          </p:cNvPr>
          <p:cNvSpPr txBox="1"/>
          <p:nvPr/>
        </p:nvSpPr>
        <p:spPr>
          <a:xfrm>
            <a:off x="9032243" y="5296196"/>
            <a:ext cx="777240" cy="402336"/>
          </a:xfrm>
          <a:prstGeom prst="rect">
            <a:avLst/>
          </a:prstGeom>
          <a:noFill/>
        </p:spPr>
        <p:txBody>
          <a:bodyPr wrap="square">
            <a:spAutoFit/>
          </a:bodyPr>
          <a:lstStyle/>
          <a:p>
            <a:pPr algn="ctr"/>
            <a:r>
              <a:rPr sz="1300" b="1">
                <a:solidFill>
                  <a:srgbClr val="E74C3C"/>
                </a:solidFill>
                <a:latin typeface="Microsoft YaHei"/>
              </a:rPr>
              <a:t>2</a:t>
            </a:r>
          </a:p>
        </p:txBody>
      </p:sp>
      <p:sp>
        <p:nvSpPr>
          <p:cNvPr id="203" name="TextBox 101">
            <a:extLst>
              <a:ext uri="{FF2B5EF4-FFF2-40B4-BE49-F238E27FC236}">
                <a16:creationId xmlns:a16="http://schemas.microsoft.com/office/drawing/2014/main" id="{2DA24779-7BD9-498F-A2CF-949236977D20}"/>
              </a:ext>
            </a:extLst>
          </p:cNvPr>
          <p:cNvSpPr txBox="1"/>
          <p:nvPr/>
        </p:nvSpPr>
        <p:spPr>
          <a:xfrm>
            <a:off x="9809483" y="5296196"/>
            <a:ext cx="777240" cy="402336"/>
          </a:xfrm>
          <a:prstGeom prst="rect">
            <a:avLst/>
          </a:prstGeom>
          <a:noFill/>
        </p:spPr>
        <p:txBody>
          <a:bodyPr wrap="square">
            <a:spAutoFit/>
          </a:bodyPr>
          <a:lstStyle/>
          <a:p>
            <a:pPr algn="ctr"/>
            <a:r>
              <a:rPr sz="1300" b="1">
                <a:solidFill>
                  <a:srgbClr val="E74C3C"/>
                </a:solidFill>
                <a:latin typeface="Microsoft YaHei"/>
              </a:rPr>
              <a:t>3.6</a:t>
            </a:r>
          </a:p>
        </p:txBody>
      </p:sp>
      <p:sp>
        <p:nvSpPr>
          <p:cNvPr id="204" name="Rectangle 102">
            <a:extLst>
              <a:ext uri="{FF2B5EF4-FFF2-40B4-BE49-F238E27FC236}">
                <a16:creationId xmlns:a16="http://schemas.microsoft.com/office/drawing/2014/main" id="{1A61FFD4-8D89-4E36-8A26-F9D6DE7120CE}"/>
              </a:ext>
            </a:extLst>
          </p:cNvPr>
          <p:cNvSpPr/>
          <p:nvPr/>
        </p:nvSpPr>
        <p:spPr>
          <a:xfrm>
            <a:off x="1397003" y="5698532"/>
            <a:ext cx="8778240" cy="1905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5" name="Rounded Rectangle 204"/>
          <p:cNvSpPr/>
          <p:nvPr/>
        </p:nvSpPr>
        <p:spPr>
          <a:xfrm>
            <a:off x="9700000" y="780000"/>
            <a:ext cx="2450000" cy="680000"/>
          </a:xfrm>
          <a:prstGeom prst="roundRect">
            <a:avLst/>
          </a:prstGeom>
          <a:solidFill>
            <a:srgbClr val="FFF8E1"/>
          </a:solidFill>
          <a:ln w="15875">
            <a:solidFill>
              <a:srgbClr val="C79200"/>
            </a:solidFill>
          </a:ln>
        </p:spPr>
        <p:style>
          <a:lnRef idx="1">
            <a:schemeClr val="accent1"/>
          </a:lnRef>
          <a:fillRef idx="3">
            <a:schemeClr val="accent1"/>
          </a:fillRef>
          <a:effectRef idx="2">
            <a:schemeClr val="accent1"/>
          </a:effectRef>
          <a:fontRef idx="minor">
            <a:schemeClr val="lt1"/>
          </a:fontRef>
        </p:style>
        <p:txBody>
          <a:bodyPr wrap="square" lIns="100000" tIns="50000" rIns="100000" bIns="50000" rtlCol="0" anchor="ctr"/>
          <a:lstStyle/>
          <a:p>
            <a:pPr algn="ctr"/>
            <a:r>
              <a:rPr sz="1200" b="1" dirty="0">
                <a:solidFill>
                  <a:srgbClr val="604000"/>
                </a:solidFill>
              </a:rPr>
              <a:t>L8-maxoverlap</a:t>
            </a:r>
          </a:p>
          <a:p>
            <a:pPr algn="ctr"/>
            <a:r>
              <a:rPr sz="1100" b="1" dirty="0">
                <a:solidFill>
                  <a:srgbClr val="1F4E79"/>
                </a:solidFill>
                <a:latin typeface="Consolas"/>
              </a:rPr>
              <a:t> a b c d e f g h </a:t>
            </a:r>
            <a:r>
              <a:rPr sz="1100" b="1" dirty="0">
                <a:solidFill>
                  <a:schemeClr val="tx1"/>
                </a:solidFill>
              </a:rPr>
              <a:t>|</a:t>
            </a:r>
            <a:r>
              <a:rPr sz="1100" b="1" dirty="0">
                <a:solidFill>
                  <a:srgbClr val="C00000"/>
                </a:solidFill>
                <a:latin typeface="Consolas"/>
              </a:rPr>
              <a:t> ** </a:t>
            </a:r>
          </a:p>
          <a:p>
            <a:pPr algn="ctr"/>
            <a:r>
              <a:rPr sz="900" i="1" dirty="0">
                <a:solidFill>
                  <a:srgbClr val="555555"/>
                </a:solidFill>
              </a:rPr>
              <a:t>fixed 8B  |  var 2B  →  65K variants</a:t>
            </a:r>
          </a:p>
          <a:p>
            <a:pPr algn="ctr"/>
            <a:r>
              <a:rPr sz="900" b="1" dirty="0">
                <a:solidFill>
                  <a:srgbClr val="B80000"/>
                </a:solidFill>
              </a:rPr>
              <a:t>⚠ stress test — not from real rules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Memory Efficiency Comparison</a:t>
            </a:r>
          </a:p>
        </p:txBody>
      </p:sp>
      <p:sp>
        <p:nvSpPr>
          <p:cNvPr id="4" name="TextBox 3"/>
          <p:cNvSpPr txBox="1"/>
          <p:nvPr/>
        </p:nvSpPr>
        <p:spPr>
          <a:xfrm>
            <a:off x="1436414" y="5641792"/>
            <a:ext cx="9315994" cy="584775"/>
          </a:xfrm>
          <a:prstGeom prst="rect">
            <a:avLst/>
          </a:prstGeom>
          <a:noFill/>
        </p:spPr>
        <p:txBody>
          <a:bodyPr wrap="square">
            <a:spAutoFit/>
          </a:bodyPr>
          <a:lstStyle/>
          <a:p>
            <a:pPr algn="ctr"/>
            <a:r>
              <a:rPr sz="1600" b="1">
                <a:latin typeface="Microsoft YaHei"/>
              </a:rPr>
              <a:t>Memory overhead and false positive rate comparison under different numbers of patterns. Bars represent memory overhead (KB); lines represent false positive rate (%).</a:t>
            </a:r>
          </a:p>
        </p:txBody>
      </p:sp>
      <p:pic>
        <p:nvPicPr>
          <p:cNvPr id="5" name="Picture 3" descr="FilterCompare.png">
            <a:extLst>
              <a:ext uri="{FF2B5EF4-FFF2-40B4-BE49-F238E27FC236}">
                <a16:creationId xmlns:a16="http://schemas.microsoft.com/office/drawing/2014/main" id="{A677CFCA-9865-4A2B-9A3F-3BD08738ADD0}"/>
              </a:ext>
            </a:extLst>
          </p:cNvPr>
          <p:cNvPicPr>
            <a:picLocks noChangeAspect="1"/>
          </p:cNvPicPr>
          <p:nvPr/>
        </p:nvPicPr>
        <p:blipFill>
          <a:blip r:embed="rId3"/>
          <a:stretch>
            <a:fillRect/>
          </a:stretch>
        </p:blipFill>
        <p:spPr>
          <a:xfrm>
            <a:off x="2513071" y="811862"/>
            <a:ext cx="7162680" cy="48299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Throughput Evaluation</a:t>
            </a:r>
          </a:p>
        </p:txBody>
      </p:sp>
      <p:pic>
        <p:nvPicPr>
          <p:cNvPr id="3" name="Picture 2" descr="MaliciousThroughput.png"/>
          <p:cNvPicPr>
            <a:picLocks noChangeAspect="1"/>
          </p:cNvPicPr>
          <p:nvPr/>
        </p:nvPicPr>
        <p:blipFill>
          <a:blip r:embed="rId3"/>
          <a:stretch>
            <a:fillRect/>
          </a:stretch>
        </p:blipFill>
        <p:spPr>
          <a:xfrm>
            <a:off x="462952" y="2054348"/>
            <a:ext cx="5649339" cy="2749304"/>
          </a:xfrm>
          <a:prstGeom prst="rect">
            <a:avLst/>
          </a:prstGeom>
        </p:spPr>
      </p:pic>
      <p:pic>
        <p:nvPicPr>
          <p:cNvPr id="4" name="Picture 3" descr="SimulationThroughput.png"/>
          <p:cNvPicPr>
            <a:picLocks noChangeAspect="1"/>
          </p:cNvPicPr>
          <p:nvPr/>
        </p:nvPicPr>
        <p:blipFill>
          <a:blip r:embed="rId4"/>
          <a:stretch>
            <a:fillRect/>
          </a:stretch>
        </p:blipFill>
        <p:spPr>
          <a:xfrm>
            <a:off x="6259591" y="2054348"/>
            <a:ext cx="5662192" cy="2825931"/>
          </a:xfrm>
          <a:prstGeom prst="rect">
            <a:avLst/>
          </a:prstGeom>
        </p:spPr>
      </p:pic>
      <p:sp>
        <p:nvSpPr>
          <p:cNvPr id="5" name="TextBox 4"/>
          <p:cNvSpPr txBox="1"/>
          <p:nvPr/>
        </p:nvSpPr>
        <p:spPr>
          <a:xfrm>
            <a:off x="935231" y="4908319"/>
            <a:ext cx="4437920" cy="830997"/>
          </a:xfrm>
          <a:prstGeom prst="rect">
            <a:avLst/>
          </a:prstGeom>
          <a:noFill/>
        </p:spPr>
        <p:txBody>
          <a:bodyPr wrap="square">
            <a:spAutoFit/>
          </a:bodyPr>
          <a:lstStyle/>
          <a:p>
            <a:pPr algn="ctr"/>
            <a:r>
              <a:rPr sz="1600" b="1">
                <a:latin typeface="Microsoft YaHei"/>
              </a:rPr>
              <a:t>Zero-loss throughput under payloads with
different pattern-payload percentage.</a:t>
            </a:r>
          </a:p>
        </p:txBody>
      </p:sp>
      <p:sp>
        <p:nvSpPr>
          <p:cNvPr id="6" name="TextBox 5"/>
          <p:cNvSpPr txBox="1"/>
          <p:nvPr/>
        </p:nvSpPr>
        <p:spPr>
          <a:xfrm>
            <a:off x="6866679" y="5031429"/>
            <a:ext cx="4448016" cy="584775"/>
          </a:xfrm>
          <a:prstGeom prst="rect">
            <a:avLst/>
          </a:prstGeom>
          <a:noFill/>
        </p:spPr>
        <p:txBody>
          <a:bodyPr wrap="square">
            <a:spAutoFit/>
          </a:bodyPr>
          <a:lstStyle/>
          <a:p>
            <a:pPr algn="ctr"/>
            <a:r>
              <a:rPr sz="1600" b="1">
                <a:latin typeface="Microsoft YaHei"/>
              </a:rPr>
              <a:t>Zero-loss throughput under different
realistic trace.</a:t>
            </a:r>
          </a:p>
        </p:txBody>
      </p:sp>
      <p:sp>
        <p:nvSpPr>
          <p:cNvPr id="11" name="Right Arrow 10"/>
          <p:cNvSpPr/>
          <p:nvPr/>
        </p:nvSpPr>
        <p:spPr>
          <a:xfrm>
            <a:off x="2700000" y="1090000"/>
            <a:ext cx="662941" cy="20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ight Arrow 11"/>
          <p:cNvSpPr/>
          <p:nvPr/>
        </p:nvSpPr>
        <p:spPr>
          <a:xfrm>
            <a:off x="5762941" y="1090000"/>
            <a:ext cx="662941" cy="20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ight Arrow 12"/>
          <p:cNvSpPr/>
          <p:nvPr/>
        </p:nvSpPr>
        <p:spPr>
          <a:xfrm>
            <a:off x="8825882" y="1090000"/>
            <a:ext cx="662941" cy="20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400000" y="870000"/>
            <a:ext cx="2400000" cy="700000"/>
          </a:xfrm>
          <a:prstGeom prst="roundRect">
            <a:avLst/>
          </a:prstGeom>
          <a:solidFill>
            <a:srgbClr val="E8EEF7"/>
          </a:solidFill>
          <a:ln w="15875">
            <a:solidFill>
              <a:srgbClr val="2E5C8A"/>
            </a:solidFill>
          </a:ln>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pPr algn="ctr"/>
            <a:r>
              <a:rPr sz="1400" b="1">
                <a:solidFill>
                  <a:srgbClr val="2E5C8A"/>
                </a:solidFill>
              </a:rPr>
              <a:t>Network Traffic</a:t>
            </a:r>
          </a:p>
          <a:p>
            <a:pPr algn="ctr"/>
            <a:r>
              <a:rPr sz="1000" i="1">
                <a:solidFill>
                  <a:srgbClr val="555555"/>
                </a:solidFill>
              </a:rPr>
              <a:t>100 Gbps</a:t>
            </a:r>
          </a:p>
        </p:txBody>
      </p:sp>
      <p:sp>
        <p:nvSpPr>
          <p:cNvPr id="15" name="Rounded Rectangle 14"/>
          <p:cNvSpPr/>
          <p:nvPr/>
        </p:nvSpPr>
        <p:spPr>
          <a:xfrm>
            <a:off x="3396275" y="870000"/>
            <a:ext cx="2400000" cy="700000"/>
          </a:xfrm>
          <a:prstGeom prst="roundRect">
            <a:avLst/>
          </a:prstGeom>
          <a:solidFill>
            <a:srgbClr val="E1F0E1"/>
          </a:solidFill>
          <a:ln w="15875">
            <a:solidFill>
              <a:srgbClr val="2E7D32"/>
            </a:solidFill>
          </a:ln>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pPr algn="ctr"/>
            <a:r>
              <a:rPr sz="1400" b="1" dirty="0">
                <a:solidFill>
                  <a:srgbClr val="2E7D32"/>
                </a:solidFill>
              </a:rPr>
              <a:t>64 × </a:t>
            </a:r>
            <a:r>
              <a:rPr lang="en-US" altLang="zh-CN" sz="1400" b="1" dirty="0">
                <a:solidFill>
                  <a:srgbClr val="2E7D32"/>
                </a:solidFill>
              </a:rPr>
              <a:t>filters</a:t>
            </a:r>
            <a:r>
              <a:rPr sz="1400" b="1" dirty="0">
                <a:solidFill>
                  <a:srgbClr val="2E7D32"/>
                </a:solidFill>
              </a:rPr>
              <a:t> (pre-filter)</a:t>
            </a:r>
          </a:p>
          <a:p>
            <a:pPr algn="ctr"/>
            <a:r>
              <a:rPr sz="1000" i="1" dirty="0">
                <a:solidFill>
                  <a:srgbClr val="555555"/>
                </a:solidFill>
              </a:rPr>
              <a:t>~99% packets filtered</a:t>
            </a:r>
          </a:p>
        </p:txBody>
      </p:sp>
      <p:sp>
        <p:nvSpPr>
          <p:cNvPr id="16" name="Rounded Rectangle 15"/>
          <p:cNvSpPr/>
          <p:nvPr/>
        </p:nvSpPr>
        <p:spPr>
          <a:xfrm>
            <a:off x="6392550" y="870000"/>
            <a:ext cx="2400000" cy="700000"/>
          </a:xfrm>
          <a:prstGeom prst="roundRect">
            <a:avLst/>
          </a:prstGeom>
          <a:solidFill>
            <a:srgbClr val="FFF3CD"/>
          </a:solidFill>
          <a:ln w="15875">
            <a:solidFill>
              <a:srgbClr val="C79200"/>
            </a:solidFill>
          </a:ln>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pPr algn="ctr"/>
            <a:r>
              <a:rPr sz="1400" b="1">
                <a:solidFill>
                  <a:srgbClr val="C79200"/>
                </a:solidFill>
              </a:rPr>
              <a:t>2 × Verification</a:t>
            </a:r>
          </a:p>
          <a:p>
            <a:pPr algn="ctr"/>
            <a:r>
              <a:rPr sz="1000" i="1">
                <a:solidFill>
                  <a:srgbClr val="555555"/>
                </a:solidFill>
              </a:rPr>
              <a:t>eliminates false positives</a:t>
            </a:r>
          </a:p>
        </p:txBody>
      </p:sp>
      <p:sp>
        <p:nvSpPr>
          <p:cNvPr id="17" name="Rounded Rectangle 16"/>
          <p:cNvSpPr/>
          <p:nvPr/>
        </p:nvSpPr>
        <p:spPr>
          <a:xfrm>
            <a:off x="9388825" y="870000"/>
            <a:ext cx="2400000" cy="700000"/>
          </a:xfrm>
          <a:prstGeom prst="roundRect">
            <a:avLst/>
          </a:prstGeom>
          <a:solidFill>
            <a:srgbClr val="F0E1F7"/>
          </a:solidFill>
          <a:ln w="15875">
            <a:solidFill>
              <a:srgbClr val="6A1B9A"/>
            </a:solidFill>
          </a:ln>
        </p:spPr>
        <p:style>
          <a:lnRef idx="1">
            <a:schemeClr val="accent1"/>
          </a:lnRef>
          <a:fillRef idx="3">
            <a:schemeClr val="accent1"/>
          </a:fillRef>
          <a:effectRef idx="2">
            <a:schemeClr val="accent1"/>
          </a:effectRef>
          <a:fontRef idx="minor">
            <a:schemeClr val="lt1"/>
          </a:fontRef>
        </p:style>
        <p:txBody>
          <a:bodyPr wrap="square" lIns="60000" tIns="40000" rIns="60000" bIns="40000" rtlCol="0" anchor="ctr"/>
          <a:lstStyle/>
          <a:p>
            <a:pPr algn="ctr"/>
            <a:r>
              <a:rPr sz="1400" b="1">
                <a:solidFill>
                  <a:srgbClr val="6A1B9A"/>
                </a:solidFill>
              </a:rPr>
              <a:t>CPU</a:t>
            </a:r>
          </a:p>
          <a:p>
            <a:pPr algn="ctr"/>
            <a:r>
              <a:rPr sz="1000" i="1">
                <a:solidFill>
                  <a:srgbClr val="555555"/>
                </a:solidFill>
              </a:rPr>
              <a:t>further inspection</a:t>
            </a:r>
          </a:p>
        </p:txBody>
      </p:sp>
      <p:sp>
        <p:nvSpPr>
          <p:cNvPr id="18" name="Right Arrow 17"/>
          <p:cNvSpPr/>
          <p:nvPr/>
        </p:nvSpPr>
        <p:spPr>
          <a:xfrm>
            <a:off x="2800000" y="1100000"/>
            <a:ext cx="596275" cy="24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ight Arrow 18"/>
          <p:cNvSpPr/>
          <p:nvPr/>
        </p:nvSpPr>
        <p:spPr>
          <a:xfrm>
            <a:off x="5796275" y="1100000"/>
            <a:ext cx="596275" cy="24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ight Arrow 19"/>
          <p:cNvSpPr/>
          <p:nvPr/>
        </p:nvSpPr>
        <p:spPr>
          <a:xfrm>
            <a:off x="8792550" y="1100000"/>
            <a:ext cx="596275" cy="240000"/>
          </a:xfrm>
          <a:prstGeom prst="rightArrow">
            <a:avLst/>
          </a:prstGeom>
          <a:solidFill>
            <a:srgbClr val="77777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400000" y="1600000"/>
            <a:ext cx="11400000" cy="153888"/>
          </a:xfrm>
          <a:prstGeom prst="rect">
            <a:avLst/>
          </a:prstGeom>
          <a:noFill/>
        </p:spPr>
        <p:txBody>
          <a:bodyPr wrap="square" lIns="0" tIns="0" rIns="0" bIns="0">
            <a:spAutoFit/>
          </a:bodyPr>
          <a:lstStyle/>
          <a:p>
            <a:pPr algn="ctr"/>
            <a:r>
              <a:rPr sz="1000" i="1" dirty="0">
                <a:solidFill>
                  <a:srgbClr val="555555"/>
                </a:solidFill>
              </a:rPr>
              <a:t>Throughput measured on full FPGA pipeline.  Paper scope: pre-filter module — comparison shown as reference (our design integrates into complete systems without throughput penalty).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Summary</a:t>
            </a:r>
          </a:p>
        </p:txBody>
      </p:sp>
      <p:sp>
        <p:nvSpPr>
          <p:cNvPr id="3" name="TextBox 2"/>
          <p:cNvSpPr txBox="1"/>
          <p:nvPr/>
        </p:nvSpPr>
        <p:spPr>
          <a:xfrm>
            <a:off x="1733721" y="1059856"/>
            <a:ext cx="2560320" cy="822960"/>
          </a:xfrm>
          <a:prstGeom prst="rect">
            <a:avLst/>
          </a:prstGeom>
          <a:noFill/>
        </p:spPr>
        <p:txBody>
          <a:bodyPr wrap="none">
            <a:spAutoFit/>
          </a:bodyPr>
          <a:lstStyle/>
          <a:p>
            <a:pPr algn="ctr"/>
            <a:r>
              <a:rPr sz="3600" b="1">
                <a:solidFill>
                  <a:srgbClr val="1B3A5C"/>
                </a:solidFill>
                <a:latin typeface="Microsoft YaHei"/>
              </a:rPr>
              <a:t>4-5×</a:t>
            </a:r>
          </a:p>
        </p:txBody>
      </p:sp>
      <p:sp>
        <p:nvSpPr>
          <p:cNvPr id="4" name="TextBox 3"/>
          <p:cNvSpPr txBox="1"/>
          <p:nvPr/>
        </p:nvSpPr>
        <p:spPr>
          <a:xfrm>
            <a:off x="1733721" y="1791376"/>
            <a:ext cx="2560320" cy="523220"/>
          </a:xfrm>
          <a:prstGeom prst="rect">
            <a:avLst/>
          </a:prstGeom>
          <a:noFill/>
        </p:spPr>
        <p:txBody>
          <a:bodyPr wrap="square">
            <a:spAutoFit/>
          </a:bodyPr>
          <a:lstStyle/>
          <a:p>
            <a:pPr algn="ctr"/>
            <a:r>
              <a:rPr sz="1400" b="1">
                <a:solidFill>
                  <a:srgbClr val="000000"/>
                </a:solidFill>
                <a:latin typeface="Microsoft YaHei"/>
              </a:rPr>
              <a:t>Less Memory </a:t>
            </a:r>
            <a:endParaRPr lang="en-US" sz="1400" b="1">
              <a:solidFill>
                <a:srgbClr val="000000"/>
              </a:solidFill>
              <a:latin typeface="Microsoft YaHei"/>
            </a:endParaRPr>
          </a:p>
          <a:p>
            <a:pPr algn="ctr"/>
            <a:r>
              <a:rPr sz="1400" b="1">
                <a:solidFill>
                  <a:srgbClr val="000000"/>
                </a:solidFill>
                <a:latin typeface="Microsoft YaHei"/>
              </a:rPr>
              <a:t>vs Pigasus</a:t>
            </a:r>
          </a:p>
        </p:txBody>
      </p:sp>
      <p:sp>
        <p:nvSpPr>
          <p:cNvPr id="5" name="TextBox 4"/>
          <p:cNvSpPr txBox="1"/>
          <p:nvPr/>
        </p:nvSpPr>
        <p:spPr>
          <a:xfrm>
            <a:off x="4659801" y="1059856"/>
            <a:ext cx="2560320" cy="822960"/>
          </a:xfrm>
          <a:prstGeom prst="rect">
            <a:avLst/>
          </a:prstGeom>
          <a:noFill/>
        </p:spPr>
        <p:txBody>
          <a:bodyPr wrap="none">
            <a:spAutoFit/>
          </a:bodyPr>
          <a:lstStyle/>
          <a:p>
            <a:pPr algn="ctr"/>
            <a:r>
              <a:rPr sz="3600" b="1">
                <a:solidFill>
                  <a:srgbClr val="1B3A5C"/>
                </a:solidFill>
                <a:latin typeface="Microsoft YaHei"/>
              </a:rPr>
              <a:t>100 Gbps</a:t>
            </a:r>
          </a:p>
        </p:txBody>
      </p:sp>
      <p:sp>
        <p:nvSpPr>
          <p:cNvPr id="6" name="TextBox 5"/>
          <p:cNvSpPr txBox="1"/>
          <p:nvPr/>
        </p:nvSpPr>
        <p:spPr>
          <a:xfrm>
            <a:off x="4659801" y="1791376"/>
            <a:ext cx="2560320" cy="523220"/>
          </a:xfrm>
          <a:prstGeom prst="rect">
            <a:avLst/>
          </a:prstGeom>
          <a:noFill/>
        </p:spPr>
        <p:txBody>
          <a:bodyPr wrap="square">
            <a:spAutoFit/>
          </a:bodyPr>
          <a:lstStyle/>
          <a:p>
            <a:pPr algn="ctr"/>
            <a:r>
              <a:rPr sz="1400" b="1">
                <a:solidFill>
                  <a:srgbClr val="000000"/>
                </a:solidFill>
                <a:latin typeface="Microsoft YaHei"/>
              </a:rPr>
              <a:t>Line-Rate</a:t>
            </a:r>
            <a:endParaRPr lang="en-US" sz="1400" b="1">
              <a:solidFill>
                <a:srgbClr val="000000"/>
              </a:solidFill>
              <a:latin typeface="Microsoft YaHei"/>
            </a:endParaRPr>
          </a:p>
          <a:p>
            <a:pPr algn="ctr"/>
            <a:r>
              <a:rPr sz="1400" b="1">
                <a:solidFill>
                  <a:srgbClr val="000000"/>
                </a:solidFill>
                <a:latin typeface="Microsoft YaHei"/>
              </a:rPr>
              <a:t>Throughput</a:t>
            </a:r>
          </a:p>
        </p:txBody>
      </p:sp>
      <p:sp>
        <p:nvSpPr>
          <p:cNvPr id="7" name="TextBox 6"/>
          <p:cNvSpPr txBox="1"/>
          <p:nvPr/>
        </p:nvSpPr>
        <p:spPr>
          <a:xfrm>
            <a:off x="7585881" y="1059856"/>
            <a:ext cx="2560320" cy="822960"/>
          </a:xfrm>
          <a:prstGeom prst="rect">
            <a:avLst/>
          </a:prstGeom>
          <a:noFill/>
        </p:spPr>
        <p:txBody>
          <a:bodyPr wrap="none">
            <a:spAutoFit/>
          </a:bodyPr>
          <a:lstStyle/>
          <a:p>
            <a:pPr algn="ctr"/>
            <a:r>
              <a:rPr sz="3600" b="1">
                <a:solidFill>
                  <a:srgbClr val="1B3A5C"/>
                </a:solidFill>
                <a:latin typeface="Microsoft YaHei"/>
              </a:rPr>
              <a:t>80K</a:t>
            </a:r>
          </a:p>
        </p:txBody>
      </p:sp>
      <p:sp>
        <p:nvSpPr>
          <p:cNvPr id="8" name="TextBox 7"/>
          <p:cNvSpPr txBox="1"/>
          <p:nvPr/>
        </p:nvSpPr>
        <p:spPr>
          <a:xfrm>
            <a:off x="7585881" y="1791376"/>
            <a:ext cx="2560320" cy="523220"/>
          </a:xfrm>
          <a:prstGeom prst="rect">
            <a:avLst/>
          </a:prstGeom>
          <a:noFill/>
        </p:spPr>
        <p:txBody>
          <a:bodyPr wrap="square">
            <a:spAutoFit/>
          </a:bodyPr>
          <a:lstStyle/>
          <a:p>
            <a:pPr algn="ctr"/>
            <a:r>
              <a:rPr lang="en-US" sz="1400" b="1">
                <a:solidFill>
                  <a:srgbClr val="000000"/>
                </a:solidFill>
                <a:latin typeface="Microsoft YaHei"/>
              </a:rPr>
              <a:t>Arbitrary-Length</a:t>
            </a:r>
          </a:p>
          <a:p>
            <a:pPr algn="ctr"/>
            <a:r>
              <a:rPr sz="1400" b="1">
                <a:solidFill>
                  <a:srgbClr val="000000"/>
                </a:solidFill>
                <a:latin typeface="Microsoft YaHei"/>
              </a:rPr>
              <a:t>Patterns Supported</a:t>
            </a:r>
          </a:p>
        </p:txBody>
      </p:sp>
      <p:sp>
        <p:nvSpPr>
          <p:cNvPr id="9" name="Rectangle 8"/>
          <p:cNvSpPr/>
          <p:nvPr/>
        </p:nvSpPr>
        <p:spPr>
          <a:xfrm>
            <a:off x="457198" y="2560319"/>
            <a:ext cx="11418571" cy="97757"/>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p>
        </p:txBody>
      </p:sp>
      <p:sp>
        <p:nvSpPr>
          <p:cNvPr id="10" name="TextBox 9"/>
          <p:cNvSpPr txBox="1"/>
          <p:nvPr/>
        </p:nvSpPr>
        <p:spPr>
          <a:xfrm>
            <a:off x="457198" y="2834640"/>
            <a:ext cx="10419807" cy="461665"/>
          </a:xfrm>
          <a:prstGeom prst="rect">
            <a:avLst/>
          </a:prstGeom>
          <a:noFill/>
        </p:spPr>
        <p:txBody>
          <a:bodyPr wrap="square">
            <a:spAutoFit/>
          </a:bodyPr>
          <a:lstStyle/>
          <a:p>
            <a:pPr algn="l"/>
            <a:r>
              <a:rPr sz="2400" b="1">
                <a:solidFill>
                  <a:srgbClr val="1B3A5C"/>
                </a:solidFill>
                <a:latin typeface="Microsoft YaHei"/>
              </a:rPr>
              <a:t>Key Contributions</a:t>
            </a:r>
          </a:p>
        </p:txBody>
      </p:sp>
      <p:sp>
        <p:nvSpPr>
          <p:cNvPr id="11" name="TextBox 10"/>
          <p:cNvSpPr txBox="1"/>
          <p:nvPr/>
        </p:nvSpPr>
        <p:spPr>
          <a:xfrm>
            <a:off x="640078" y="3291840"/>
            <a:ext cx="10419807" cy="400110"/>
          </a:xfrm>
          <a:prstGeom prst="rect">
            <a:avLst/>
          </a:prstGeom>
          <a:noFill/>
        </p:spPr>
        <p:txBody>
          <a:bodyPr wrap="square">
            <a:spAutoFit/>
          </a:bodyPr>
          <a:lstStyle/>
          <a:p>
            <a:pPr algn="l"/>
            <a:r>
              <a:rPr sz="2000" b="1">
                <a:solidFill>
                  <a:srgbClr val="000000"/>
                </a:solidFill>
                <a:latin typeface="Microsoft YaHei"/>
              </a:rPr>
              <a:t>• Unified memory architecture eliminates fragmentation across pattern lengths</a:t>
            </a:r>
          </a:p>
        </p:txBody>
      </p:sp>
      <p:sp>
        <p:nvSpPr>
          <p:cNvPr id="12" name="TextBox 11"/>
          <p:cNvSpPr txBox="1"/>
          <p:nvPr/>
        </p:nvSpPr>
        <p:spPr>
          <a:xfrm>
            <a:off x="640078" y="3675888"/>
            <a:ext cx="10419807" cy="400110"/>
          </a:xfrm>
          <a:prstGeom prst="rect">
            <a:avLst/>
          </a:prstGeom>
          <a:noFill/>
        </p:spPr>
        <p:txBody>
          <a:bodyPr wrap="square">
            <a:spAutoFit/>
          </a:bodyPr>
          <a:lstStyle/>
          <a:p>
            <a:pPr algn="l"/>
            <a:r>
              <a:rPr sz="2000" b="1">
                <a:solidFill>
                  <a:srgbClr val="000000"/>
                </a:solidFill>
                <a:latin typeface="Microsoft YaHei"/>
              </a:rPr>
              <a:t>• Cross Hash achieves collision-free access with 90%+ bank utilization</a:t>
            </a:r>
          </a:p>
        </p:txBody>
      </p:sp>
      <p:sp>
        <p:nvSpPr>
          <p:cNvPr id="13" name="TextBox 12"/>
          <p:cNvSpPr txBox="1"/>
          <p:nvPr/>
        </p:nvSpPr>
        <p:spPr>
          <a:xfrm>
            <a:off x="640078" y="4059936"/>
            <a:ext cx="10419807" cy="400110"/>
          </a:xfrm>
          <a:prstGeom prst="rect">
            <a:avLst/>
          </a:prstGeom>
          <a:noFill/>
        </p:spPr>
        <p:txBody>
          <a:bodyPr wrap="square">
            <a:spAutoFit/>
          </a:bodyPr>
          <a:lstStyle/>
          <a:p>
            <a:pPr algn="l"/>
            <a:r>
              <a:rPr sz="2000" b="1">
                <a:solidFill>
                  <a:srgbClr val="000000"/>
                </a:solidFill>
                <a:latin typeface="Microsoft YaHei"/>
              </a:rPr>
              <a:t>• Crossbar switch enables non-blocking parallel RAM access</a:t>
            </a:r>
          </a:p>
        </p:txBody>
      </p:sp>
      <p:sp>
        <p:nvSpPr>
          <p:cNvPr id="14" name="TextBox 13"/>
          <p:cNvSpPr txBox="1"/>
          <p:nvPr/>
        </p:nvSpPr>
        <p:spPr>
          <a:xfrm>
            <a:off x="640078" y="4443984"/>
            <a:ext cx="10419807" cy="400110"/>
          </a:xfrm>
          <a:prstGeom prst="rect">
            <a:avLst/>
          </a:prstGeom>
          <a:noFill/>
        </p:spPr>
        <p:txBody>
          <a:bodyPr wrap="square">
            <a:spAutoFit/>
          </a:bodyPr>
          <a:lstStyle/>
          <a:p>
            <a:pPr algn="l"/>
            <a:r>
              <a:rPr sz="2000" b="1">
                <a:solidFill>
                  <a:srgbClr val="000000"/>
                </a:solidFill>
                <a:latin typeface="Microsoft YaHei"/>
              </a:rPr>
              <a:t>• Practical deployment: supports full Snort + Suricata rule sets</a:t>
            </a:r>
          </a:p>
        </p:txBody>
      </p:sp>
      <p:sp>
        <p:nvSpPr>
          <p:cNvPr id="15" name="TextBox 14"/>
          <p:cNvSpPr txBox="1"/>
          <p:nvPr/>
        </p:nvSpPr>
        <p:spPr>
          <a:xfrm>
            <a:off x="457198" y="5029200"/>
            <a:ext cx="10419807" cy="400110"/>
          </a:xfrm>
          <a:prstGeom prst="rect">
            <a:avLst/>
          </a:prstGeom>
          <a:noFill/>
        </p:spPr>
        <p:txBody>
          <a:bodyPr wrap="square">
            <a:spAutoFit/>
          </a:bodyPr>
          <a:lstStyle/>
          <a:p>
            <a:pPr algn="l"/>
            <a:r>
              <a:rPr sz="2000" b="1">
                <a:solidFill>
                  <a:srgbClr val="666666"/>
                </a:solidFill>
                <a:latin typeface="Microsoft YaHei"/>
              </a:rPr>
              <a:t>Limitations &amp; Future Work</a:t>
            </a:r>
          </a:p>
        </p:txBody>
      </p:sp>
      <p:sp>
        <p:nvSpPr>
          <p:cNvPr id="16" name="TextBox 15"/>
          <p:cNvSpPr txBox="1"/>
          <p:nvPr/>
        </p:nvSpPr>
        <p:spPr>
          <a:xfrm>
            <a:off x="640078" y="5394959"/>
            <a:ext cx="10419807" cy="369332"/>
          </a:xfrm>
          <a:prstGeom prst="rect">
            <a:avLst/>
          </a:prstGeom>
          <a:noFill/>
        </p:spPr>
        <p:txBody>
          <a:bodyPr wrap="square">
            <a:spAutoFit/>
          </a:bodyPr>
          <a:lstStyle/>
          <a:p>
            <a:pPr algn="l"/>
            <a:r>
              <a:rPr b="1">
                <a:solidFill>
                  <a:srgbClr val="666666"/>
                </a:solidFill>
                <a:latin typeface="Microsoft YaHei"/>
              </a:rPr>
              <a:t>• Currently supports exact string matching; regex support is future work</a:t>
            </a:r>
          </a:p>
        </p:txBody>
      </p:sp>
      <p:sp>
        <p:nvSpPr>
          <p:cNvPr id="17" name="TextBox 16"/>
          <p:cNvSpPr txBox="1"/>
          <p:nvPr/>
        </p:nvSpPr>
        <p:spPr>
          <a:xfrm>
            <a:off x="640078" y="5742431"/>
            <a:ext cx="10419807" cy="369332"/>
          </a:xfrm>
          <a:prstGeom prst="rect">
            <a:avLst/>
          </a:prstGeom>
          <a:noFill/>
        </p:spPr>
        <p:txBody>
          <a:bodyPr wrap="square">
            <a:spAutoFit/>
          </a:bodyPr>
          <a:lstStyle/>
          <a:p>
            <a:pPr algn="l"/>
            <a:r>
              <a:rPr b="1">
                <a:solidFill>
                  <a:srgbClr val="666666"/>
                </a:solidFill>
                <a:latin typeface="Microsoft YaHei"/>
              </a:rPr>
              <a:t>• Evaluated on FPGA; ASIC implementation could further reduce area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2286000"/>
            <a:ext cx="8503920" cy="1371600"/>
          </a:xfrm>
          <a:prstGeom prst="rect">
            <a:avLst/>
          </a:prstGeom>
          <a:noFill/>
        </p:spPr>
        <p:txBody>
          <a:bodyPr wrap="square">
            <a:spAutoFit/>
          </a:bodyPr>
          <a:lstStyle/>
          <a:p>
            <a:pPr algn="ctr">
              <a:defRPr sz="4400" b="1">
                <a:solidFill>
                  <a:srgbClr val="1A1A2E"/>
                </a:solidFill>
              </a:defRPr>
            </a:pPr>
            <a:r>
              <a:t>Thank you. 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82880"/>
            <a:ext cx="3103735" cy="584775"/>
          </a:xfrm>
          <a:prstGeom prst="rect">
            <a:avLst/>
          </a:prstGeom>
          <a:noFill/>
        </p:spPr>
        <p:txBody>
          <a:bodyPr wrap="none">
            <a:spAutoFit/>
          </a:bodyPr>
          <a:lstStyle/>
          <a:p>
            <a:pPr>
              <a:defRPr sz="3200" b="1">
                <a:solidFill>
                  <a:srgbClr val="1A1A2E"/>
                </a:solidFill>
              </a:defRPr>
            </a:pPr>
            <a:r>
              <a:rPr>
                <a:latin typeface="微软雅黑" panose="020B0503020204020204" pitchFamily="34" charset="-122"/>
                <a:ea typeface="微软雅黑" panose="020B0503020204020204" pitchFamily="34" charset="-122"/>
              </a:rPr>
              <a:t>The Challenge</a:t>
            </a:r>
          </a:p>
        </p:txBody>
      </p:sp>
      <p:sp>
        <p:nvSpPr>
          <p:cNvPr id="3" name="TextBox 2"/>
          <p:cNvSpPr txBox="1"/>
          <p:nvPr/>
        </p:nvSpPr>
        <p:spPr>
          <a:xfrm>
            <a:off x="548640" y="822960"/>
            <a:ext cx="8680710" cy="369332"/>
          </a:xfrm>
          <a:prstGeom prst="rect">
            <a:avLst/>
          </a:prstGeom>
          <a:noFill/>
        </p:spPr>
        <p:txBody>
          <a:bodyPr wrap="none">
            <a:spAutoFit/>
          </a:bodyPr>
          <a:lstStyle/>
          <a:p>
            <a:pPr>
              <a:defRPr sz="1800">
                <a:solidFill>
                  <a:srgbClr val="666666"/>
                </a:solidFill>
              </a:defRPr>
            </a:pPr>
            <a:r>
              <a:rPr b="1">
                <a:latin typeface="微软雅黑" panose="020B0503020204020204" pitchFamily="34" charset="-122"/>
                <a:ea typeface="微软雅黑" panose="020B0503020204020204" pitchFamily="34" charset="-122"/>
              </a:rPr>
              <a:t>Network IDS must match patterns at line rate with limited FPGA memory</a:t>
            </a:r>
          </a:p>
        </p:txBody>
      </p:sp>
      <p:sp>
        <p:nvSpPr>
          <p:cNvPr id="4" name="Rounded Rectangle 3"/>
          <p:cNvSpPr/>
          <p:nvPr/>
        </p:nvSpPr>
        <p:spPr>
          <a:xfrm>
            <a:off x="914400" y="2560320"/>
            <a:ext cx="2011680" cy="914400"/>
          </a:xfrm>
          <a:prstGeom prst="roundRect">
            <a:avLst/>
          </a:prstGeom>
          <a:solidFill>
            <a:srgbClr val="E8F4FD"/>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1">
                <a:solidFill>
                  <a:srgbClr val="1A1A2E"/>
                </a:solidFill>
              </a:defRPr>
            </a:pPr>
            <a:r>
              <a:rPr>
                <a:latin typeface="微软雅黑" panose="020B0503020204020204" pitchFamily="34" charset="-122"/>
                <a:ea typeface="微软雅黑" panose="020B0503020204020204" pitchFamily="34" charset="-122"/>
              </a:rPr>
              <a:t>Network</a:t>
            </a:r>
            <a:br>
              <a:rPr>
                <a:latin typeface="微软雅黑" panose="020B0503020204020204" pitchFamily="34" charset="-122"/>
                <a:ea typeface="微软雅黑" panose="020B0503020204020204" pitchFamily="34" charset="-122"/>
              </a:rPr>
            </a:br>
            <a:r>
              <a:rPr>
                <a:latin typeface="微软雅黑" panose="020B0503020204020204" pitchFamily="34" charset="-122"/>
                <a:ea typeface="微软雅黑" panose="020B0503020204020204" pitchFamily="34" charset="-122"/>
              </a:rPr>
              <a:t>Packets</a:t>
            </a:r>
          </a:p>
        </p:txBody>
      </p:sp>
      <p:sp>
        <p:nvSpPr>
          <p:cNvPr id="5" name="Rounded Rectangle 4"/>
          <p:cNvSpPr/>
          <p:nvPr/>
        </p:nvSpPr>
        <p:spPr>
          <a:xfrm>
            <a:off x="3657600" y="2560320"/>
            <a:ext cx="2286000" cy="914400"/>
          </a:xfrm>
          <a:prstGeom prst="roundRect">
            <a:avLst/>
          </a:prstGeom>
          <a:solidFill>
            <a:srgbClr val="0096D6"/>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1">
                <a:solidFill>
                  <a:srgbClr val="FFFFFF"/>
                </a:solidFill>
              </a:defRPr>
            </a:pPr>
            <a:r>
              <a:rPr>
                <a:latin typeface="微软雅黑" panose="020B0503020204020204" pitchFamily="34" charset="-122"/>
                <a:ea typeface="微软雅黑" panose="020B0503020204020204" pitchFamily="34" charset="-122"/>
              </a:rPr>
              <a:t>Pre-filter</a:t>
            </a:r>
            <a:br>
              <a:rPr>
                <a:latin typeface="微软雅黑" panose="020B0503020204020204" pitchFamily="34" charset="-122"/>
                <a:ea typeface="微软雅黑" panose="020B0503020204020204" pitchFamily="34" charset="-122"/>
              </a:rPr>
            </a:br>
            <a:r>
              <a:rPr>
                <a:latin typeface="微软雅黑" panose="020B0503020204020204" pitchFamily="34" charset="-122"/>
                <a:ea typeface="微软雅黑" panose="020B0503020204020204" pitchFamily="34" charset="-122"/>
              </a:rPr>
              <a:t>(FPGA)</a:t>
            </a:r>
          </a:p>
        </p:txBody>
      </p:sp>
      <p:sp>
        <p:nvSpPr>
          <p:cNvPr id="6" name="Rounded Rectangle 5"/>
          <p:cNvSpPr/>
          <p:nvPr/>
        </p:nvSpPr>
        <p:spPr>
          <a:xfrm>
            <a:off x="6675120" y="2560320"/>
            <a:ext cx="2011680" cy="914400"/>
          </a:xfrm>
          <a:prstGeom prst="roundRect">
            <a:avLst/>
          </a:prstGeom>
          <a:solidFill>
            <a:srgbClr val="E8F4FD"/>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1">
                <a:solidFill>
                  <a:srgbClr val="1A1A2E"/>
                </a:solidFill>
              </a:defRPr>
            </a:pPr>
            <a:r>
              <a:rPr>
                <a:latin typeface="微软雅黑" panose="020B0503020204020204" pitchFamily="34" charset="-122"/>
                <a:ea typeface="微软雅黑" panose="020B0503020204020204" pitchFamily="34" charset="-122"/>
              </a:rPr>
              <a:t>Suspicious</a:t>
            </a:r>
            <a:br>
              <a:rPr>
                <a:latin typeface="微软雅黑" panose="020B0503020204020204" pitchFamily="34" charset="-122"/>
                <a:ea typeface="微软雅黑" panose="020B0503020204020204" pitchFamily="34" charset="-122"/>
              </a:rPr>
            </a:br>
            <a:r>
              <a:rPr>
                <a:latin typeface="微软雅黑" panose="020B0503020204020204" pitchFamily="34" charset="-122"/>
                <a:ea typeface="微软雅黑" panose="020B0503020204020204" pitchFamily="34" charset="-122"/>
              </a:rPr>
              <a:t>Subset</a:t>
            </a:r>
          </a:p>
        </p:txBody>
      </p:sp>
      <p:sp>
        <p:nvSpPr>
          <p:cNvPr id="7" name="Rounded Rectangle 6"/>
          <p:cNvSpPr/>
          <p:nvPr/>
        </p:nvSpPr>
        <p:spPr>
          <a:xfrm>
            <a:off x="9418320" y="2560320"/>
            <a:ext cx="2286000" cy="914400"/>
          </a:xfrm>
          <a:prstGeom prst="roundRect">
            <a:avLst/>
          </a:prstGeom>
          <a:solidFill>
            <a:srgbClr val="DDDDDD"/>
          </a:solidFill>
          <a:ln>
            <a:no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600" b="1">
                <a:solidFill>
                  <a:srgbClr val="1A1A2E"/>
                </a:solidFill>
              </a:defRPr>
            </a:pPr>
            <a:r>
              <a:rPr>
                <a:latin typeface="微软雅黑" panose="020B0503020204020204" pitchFamily="34" charset="-122"/>
                <a:ea typeface="微软雅黑" panose="020B0503020204020204" pitchFamily="34" charset="-122"/>
              </a:rPr>
              <a:t>Deep Check</a:t>
            </a:r>
            <a:br>
              <a:rPr>
                <a:latin typeface="微软雅黑" panose="020B0503020204020204" pitchFamily="34" charset="-122"/>
                <a:ea typeface="微软雅黑" panose="020B0503020204020204" pitchFamily="34" charset="-122"/>
              </a:rPr>
            </a:br>
            <a:r>
              <a:rPr>
                <a:latin typeface="微软雅黑" panose="020B0503020204020204" pitchFamily="34" charset="-122"/>
                <a:ea typeface="微软雅黑" panose="020B0503020204020204" pitchFamily="34" charset="-122"/>
              </a:rPr>
              <a:t>(CPU)</a:t>
            </a:r>
          </a:p>
        </p:txBody>
      </p:sp>
      <p:sp>
        <p:nvSpPr>
          <p:cNvPr id="8" name="TextBox 7"/>
          <p:cNvSpPr txBox="1"/>
          <p:nvPr/>
        </p:nvSpPr>
        <p:spPr>
          <a:xfrm>
            <a:off x="3019970" y="2755910"/>
            <a:ext cx="543739" cy="523220"/>
          </a:xfrm>
          <a:prstGeom prst="rect">
            <a:avLst/>
          </a:prstGeom>
          <a:noFill/>
        </p:spPr>
        <p:txBody>
          <a:bodyPr wrap="none" anchor="ctr">
            <a:spAutoFit/>
          </a:bodyPr>
          <a:lstStyle/>
          <a:p>
            <a:pPr algn="ctr">
              <a:defRPr sz="2800">
                <a:solidFill>
                  <a:srgbClr val="666666"/>
                </a:solidFill>
              </a:defRPr>
            </a:pPr>
            <a:r>
              <a:rPr>
                <a:latin typeface="微软雅黑" panose="020B0503020204020204" pitchFamily="34" charset="-122"/>
                <a:ea typeface="微软雅黑" panose="020B0503020204020204" pitchFamily="34" charset="-122"/>
              </a:rPr>
              <a:t>→</a:t>
            </a:r>
          </a:p>
        </p:txBody>
      </p:sp>
      <p:sp>
        <p:nvSpPr>
          <p:cNvPr id="9" name="TextBox 8"/>
          <p:cNvSpPr txBox="1"/>
          <p:nvPr/>
        </p:nvSpPr>
        <p:spPr>
          <a:xfrm>
            <a:off x="6037490" y="2755910"/>
            <a:ext cx="543739" cy="523220"/>
          </a:xfrm>
          <a:prstGeom prst="rect">
            <a:avLst/>
          </a:prstGeom>
          <a:noFill/>
        </p:spPr>
        <p:txBody>
          <a:bodyPr wrap="none" anchor="ctr">
            <a:spAutoFit/>
          </a:bodyPr>
          <a:lstStyle/>
          <a:p>
            <a:pPr algn="ctr">
              <a:defRPr sz="2800">
                <a:solidFill>
                  <a:srgbClr val="666666"/>
                </a:solidFill>
              </a:defRPr>
            </a:pPr>
            <a:r>
              <a:rPr>
                <a:latin typeface="微软雅黑" panose="020B0503020204020204" pitchFamily="34" charset="-122"/>
                <a:ea typeface="微软雅黑" panose="020B0503020204020204" pitchFamily="34" charset="-122"/>
              </a:rPr>
              <a:t>→</a:t>
            </a:r>
          </a:p>
        </p:txBody>
      </p:sp>
      <p:sp>
        <p:nvSpPr>
          <p:cNvPr id="10" name="TextBox 9"/>
          <p:cNvSpPr txBox="1"/>
          <p:nvPr/>
        </p:nvSpPr>
        <p:spPr>
          <a:xfrm>
            <a:off x="8780690" y="2755910"/>
            <a:ext cx="543739" cy="523220"/>
          </a:xfrm>
          <a:prstGeom prst="rect">
            <a:avLst/>
          </a:prstGeom>
          <a:noFill/>
        </p:spPr>
        <p:txBody>
          <a:bodyPr wrap="none" anchor="ctr">
            <a:spAutoFit/>
          </a:bodyPr>
          <a:lstStyle/>
          <a:p>
            <a:pPr algn="ctr">
              <a:defRPr sz="2800">
                <a:solidFill>
                  <a:srgbClr val="666666"/>
                </a:solidFill>
              </a:defRPr>
            </a:pPr>
            <a:r>
              <a:rPr>
                <a:latin typeface="微软雅黑" panose="020B0503020204020204" pitchFamily="34" charset="-122"/>
                <a:ea typeface="微软雅黑" panose="020B0503020204020204" pitchFamily="34" charset="-122"/>
              </a:rPr>
              <a:t>→</a:t>
            </a:r>
          </a:p>
        </p:txBody>
      </p:sp>
      <p:sp>
        <p:nvSpPr>
          <p:cNvPr id="12" name="TextBox 11"/>
          <p:cNvSpPr txBox="1"/>
          <p:nvPr/>
        </p:nvSpPr>
        <p:spPr>
          <a:xfrm>
            <a:off x="548640" y="6400800"/>
            <a:ext cx="6217920" cy="274320"/>
          </a:xfrm>
          <a:prstGeom prst="rect">
            <a:avLst/>
          </a:prstGeom>
          <a:noFill/>
        </p:spPr>
        <p:txBody>
          <a:bodyPr wrap="square">
            <a:spAutoFit/>
          </a:bodyPr>
          <a:lstStyle/>
          <a:p>
            <a:pPr>
              <a:defRPr sz="1000">
                <a:solidFill>
                  <a:srgbClr val="666666"/>
                </a:solidFill>
              </a:defRPr>
            </a:pPr>
            <a:r>
              <a:t>Unified Memory for FPGA-Based String Matching</a:t>
            </a:r>
          </a:p>
        </p:txBody>
      </p:sp>
      <p:sp>
        <p:nvSpPr>
          <p:cNvPr id="13" name="TextBox 12"/>
          <p:cNvSpPr txBox="1"/>
          <p:nvPr/>
        </p:nvSpPr>
        <p:spPr>
          <a:xfrm>
            <a:off x="11155680" y="6400800"/>
            <a:ext cx="548640" cy="274320"/>
          </a:xfrm>
          <a:prstGeom prst="rect">
            <a:avLst/>
          </a:prstGeom>
          <a:noFill/>
        </p:spPr>
        <p:txBody>
          <a:bodyPr wrap="none">
            <a:spAutoFit/>
          </a:bodyPr>
          <a:lstStyle/>
          <a:p>
            <a:pPr algn="r">
              <a:defRPr sz="1000">
                <a:solidFill>
                  <a:srgbClr val="666666"/>
                </a:solidFill>
              </a:defRPr>
            </a:pPr>
            <a:r>
              <a:t>2</a:t>
            </a:r>
          </a:p>
        </p:txBody>
      </p:sp>
      <p:sp>
        <p:nvSpPr>
          <p:cNvPr id="14" name="TextBox 11">
            <a:extLst>
              <a:ext uri="{FF2B5EF4-FFF2-40B4-BE49-F238E27FC236}">
                <a16:creationId xmlns:a16="http://schemas.microsoft.com/office/drawing/2014/main" id="{6CA0F040-601B-4AB9-8938-3D1E55FC510A}"/>
              </a:ext>
            </a:extLst>
          </p:cNvPr>
          <p:cNvSpPr txBox="1"/>
          <p:nvPr/>
        </p:nvSpPr>
        <p:spPr>
          <a:xfrm>
            <a:off x="868680" y="3794760"/>
            <a:ext cx="2560320" cy="384048"/>
          </a:xfrm>
          <a:prstGeom prst="rect">
            <a:avLst/>
          </a:prstGeom>
          <a:noFill/>
        </p:spPr>
        <p:txBody>
          <a:bodyPr wrap="square" lIns="27432" tIns="18288" rIns="27432" bIns="18288" anchor="ctr">
            <a:spAutoFit/>
          </a:bodyPr>
          <a:lstStyle/>
          <a:p>
            <a:pPr algn="l">
              <a:defRPr sz="2800" b="1">
                <a:solidFill>
                  <a:srgbClr val="C62828"/>
                </a:solidFill>
                <a:latin typeface="Aptos"/>
              </a:defRPr>
            </a:pPr>
            <a:r>
              <a:t>Why pre-filter?</a:t>
            </a:r>
          </a:p>
        </p:txBody>
      </p:sp>
      <p:sp>
        <p:nvSpPr>
          <p:cNvPr id="15" name="Rounded Rectangle 12">
            <a:extLst>
              <a:ext uri="{FF2B5EF4-FFF2-40B4-BE49-F238E27FC236}">
                <a16:creationId xmlns:a16="http://schemas.microsoft.com/office/drawing/2014/main" id="{EBCD7114-6B84-4214-837D-A5A34431A670}"/>
              </a:ext>
            </a:extLst>
          </p:cNvPr>
          <p:cNvSpPr/>
          <p:nvPr/>
        </p:nvSpPr>
        <p:spPr>
          <a:xfrm>
            <a:off x="868680" y="4407408"/>
            <a:ext cx="3246120" cy="640080"/>
          </a:xfrm>
          <a:prstGeom prst="roundRect">
            <a:avLst/>
          </a:prstGeom>
          <a:solidFill>
            <a:srgbClr val="FFFFFF"/>
          </a:solidFill>
          <a:ln w="15240">
            <a:solidFill>
              <a:srgbClr val="C7D0D9"/>
            </a:solidFill>
          </a:ln>
        </p:spPr>
        <p:style>
          <a:lnRef idx="1">
            <a:schemeClr val="accent1"/>
          </a:lnRef>
          <a:fillRef idx="3">
            <a:schemeClr val="accent1"/>
          </a:fillRef>
          <a:effectRef idx="2">
            <a:schemeClr val="accent1"/>
          </a:effectRef>
          <a:fontRef idx="minor">
            <a:schemeClr val="lt1"/>
          </a:fontRef>
        </p:style>
        <p:txBody>
          <a:bodyPr wrap="square" lIns="73152" tIns="36576" rIns="73152" bIns="36576" rtlCol="0" anchor="ctr"/>
          <a:lstStyle/>
          <a:p>
            <a:pPr algn="ctr">
              <a:defRPr sz="2200" b="1">
                <a:solidFill>
                  <a:srgbClr val="17202A"/>
                </a:solidFill>
                <a:latin typeface="Aptos"/>
              </a:defRPr>
            </a:pPr>
            <a:r>
              <a:t>Most traffic should pass quickly</a:t>
            </a:r>
          </a:p>
        </p:txBody>
      </p:sp>
      <p:sp>
        <p:nvSpPr>
          <p:cNvPr id="16" name="Rounded Rectangle 13">
            <a:extLst>
              <a:ext uri="{FF2B5EF4-FFF2-40B4-BE49-F238E27FC236}">
                <a16:creationId xmlns:a16="http://schemas.microsoft.com/office/drawing/2014/main" id="{A227F5D3-DA2E-49E2-B7F5-F90B8DF79843}"/>
              </a:ext>
            </a:extLst>
          </p:cNvPr>
          <p:cNvSpPr/>
          <p:nvPr/>
        </p:nvSpPr>
        <p:spPr>
          <a:xfrm>
            <a:off x="4434840" y="4407408"/>
            <a:ext cx="4069080" cy="640080"/>
          </a:xfrm>
          <a:prstGeom prst="roundRect">
            <a:avLst/>
          </a:prstGeom>
          <a:solidFill>
            <a:srgbClr val="F8E3DD"/>
          </a:solidFill>
          <a:ln w="15240">
            <a:solidFill>
              <a:srgbClr val="C62828"/>
            </a:solidFill>
          </a:ln>
        </p:spPr>
        <p:style>
          <a:lnRef idx="1">
            <a:schemeClr val="accent1"/>
          </a:lnRef>
          <a:fillRef idx="3">
            <a:schemeClr val="accent1"/>
          </a:fillRef>
          <a:effectRef idx="2">
            <a:schemeClr val="accent1"/>
          </a:effectRef>
          <a:fontRef idx="minor">
            <a:schemeClr val="lt1"/>
          </a:fontRef>
        </p:style>
        <p:txBody>
          <a:bodyPr wrap="square" lIns="73152" tIns="36576" rIns="73152" bIns="36576" rtlCol="0" anchor="ctr"/>
          <a:lstStyle/>
          <a:p>
            <a:pPr algn="ctr">
              <a:defRPr sz="2200" b="1">
                <a:solidFill>
                  <a:srgbClr val="C62828"/>
                </a:solidFill>
                <a:latin typeface="Aptos"/>
              </a:defRPr>
            </a:pPr>
            <a:r>
              <a:t>Only suspicious traffic gets expensive checks</a:t>
            </a:r>
          </a:p>
        </p:txBody>
      </p:sp>
      <p:sp>
        <p:nvSpPr>
          <p:cNvPr id="17" name="Rounded Rectangle 14">
            <a:extLst>
              <a:ext uri="{FF2B5EF4-FFF2-40B4-BE49-F238E27FC236}">
                <a16:creationId xmlns:a16="http://schemas.microsoft.com/office/drawing/2014/main" id="{9CD54C31-35F9-49D3-917D-749F069B3BAB}"/>
              </a:ext>
            </a:extLst>
          </p:cNvPr>
          <p:cNvSpPr/>
          <p:nvPr/>
        </p:nvSpPr>
        <p:spPr>
          <a:xfrm>
            <a:off x="1965960" y="5440680"/>
            <a:ext cx="8092440" cy="566928"/>
          </a:xfrm>
          <a:prstGeom prst="roundRect">
            <a:avLst/>
          </a:prstGeom>
          <a:solidFill>
            <a:srgbClr val="D9F0ED"/>
          </a:solidFill>
          <a:ln w="15240">
            <a:solidFill>
              <a:srgbClr val="0E7C7B"/>
            </a:solidFill>
          </a:ln>
        </p:spPr>
        <p:style>
          <a:lnRef idx="1">
            <a:schemeClr val="accent1"/>
          </a:lnRef>
          <a:fillRef idx="3">
            <a:schemeClr val="accent1"/>
          </a:fillRef>
          <a:effectRef idx="2">
            <a:schemeClr val="accent1"/>
          </a:effectRef>
          <a:fontRef idx="minor">
            <a:schemeClr val="lt1"/>
          </a:fontRef>
        </p:style>
        <p:txBody>
          <a:bodyPr wrap="square" lIns="73152" tIns="36576" rIns="73152" bIns="36576" rtlCol="0" anchor="ctr"/>
          <a:lstStyle/>
          <a:p>
            <a:pPr algn="ctr">
              <a:defRPr sz="2400" b="1">
                <a:solidFill>
                  <a:srgbClr val="0E7C7B"/>
                </a:solidFill>
                <a:latin typeface="Aptos"/>
              </a:defRPr>
            </a:pPr>
            <a:r>
              <a:t>Goal: line-rate filtering with small FPGA memory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82880"/>
            <a:ext cx="4167551" cy="584775"/>
          </a:xfrm>
          <a:prstGeom prst="rect">
            <a:avLst/>
          </a:prstGeom>
          <a:noFill/>
        </p:spPr>
        <p:txBody>
          <a:bodyPr wrap="none">
            <a:spAutoFit/>
          </a:bodyPr>
          <a:lstStyle/>
          <a:p>
            <a:pPr>
              <a:defRPr sz="3200" b="1">
                <a:solidFill>
                  <a:srgbClr val="1A1A2E"/>
                </a:solidFill>
              </a:defRPr>
            </a:pPr>
            <a:r>
              <a:rPr>
                <a:latin typeface="微软雅黑" panose="020B0503020204020204" pitchFamily="34" charset="-122"/>
                <a:ea typeface="微软雅黑" panose="020B0503020204020204" pitchFamily="34" charset="-122"/>
              </a:rPr>
              <a:t>Software Approach</a:t>
            </a:r>
          </a:p>
        </p:txBody>
      </p:sp>
      <p:sp>
        <p:nvSpPr>
          <p:cNvPr id="3" name="TextBox 2"/>
          <p:cNvSpPr txBox="1"/>
          <p:nvPr/>
        </p:nvSpPr>
        <p:spPr>
          <a:xfrm>
            <a:off x="548640" y="822960"/>
            <a:ext cx="7206140" cy="369332"/>
          </a:xfrm>
          <a:prstGeom prst="rect">
            <a:avLst/>
          </a:prstGeom>
          <a:noFill/>
        </p:spPr>
        <p:txBody>
          <a:bodyPr wrap="none">
            <a:spAutoFit/>
          </a:bodyPr>
          <a:lstStyle/>
          <a:p>
            <a:pPr>
              <a:defRPr sz="1800">
                <a:solidFill>
                  <a:srgbClr val="666666"/>
                </a:solidFill>
              </a:defRPr>
            </a:pPr>
            <a:r>
              <a:rPr b="1">
                <a:latin typeface="微软雅黑" panose="020B0503020204020204" pitchFamily="34" charset="-122"/>
                <a:ea typeface="微软雅黑" panose="020B0503020204020204" pitchFamily="34" charset="-122"/>
              </a:rPr>
              <a:t>Flexible memory, but sequential matching limits throughput</a:t>
            </a:r>
          </a:p>
        </p:txBody>
      </p:sp>
      <p:pic>
        <p:nvPicPr>
          <p:cNvPr id="4" name="Picture 3" descr="stringMatchSW.png"/>
          <p:cNvPicPr>
            <a:picLocks noChangeAspect="1"/>
          </p:cNvPicPr>
          <p:nvPr/>
        </p:nvPicPr>
        <p:blipFill>
          <a:blip r:embed="rId3"/>
          <a:stretch>
            <a:fillRect/>
          </a:stretch>
        </p:blipFill>
        <p:spPr>
          <a:xfrm>
            <a:off x="2286000" y="1463040"/>
            <a:ext cx="7315200" cy="3259369"/>
          </a:xfrm>
          <a:prstGeom prst="rect">
            <a:avLst/>
          </a:prstGeom>
        </p:spPr>
      </p:pic>
      <p:sp>
        <p:nvSpPr>
          <p:cNvPr id="5" name="TextBox 4"/>
          <p:cNvSpPr txBox="1"/>
          <p:nvPr/>
        </p:nvSpPr>
        <p:spPr>
          <a:xfrm>
            <a:off x="914400" y="5029200"/>
            <a:ext cx="3890937" cy="400110"/>
          </a:xfrm>
          <a:prstGeom prst="rect">
            <a:avLst/>
          </a:prstGeom>
          <a:noFill/>
        </p:spPr>
        <p:txBody>
          <a:bodyPr wrap="none">
            <a:spAutoFit/>
          </a:bodyPr>
          <a:lstStyle/>
          <a:p>
            <a:pPr>
              <a:defRPr sz="2000" b="1">
                <a:solidFill>
                  <a:srgbClr val="228B22"/>
                </a:solidFill>
              </a:defRPr>
            </a:pPr>
            <a:r>
              <a:rPr>
                <a:latin typeface="微软雅黑" panose="020B0503020204020204" pitchFamily="34" charset="-122"/>
                <a:ea typeface="微软雅黑" panose="020B0503020204020204" pitchFamily="34" charset="-122"/>
              </a:rPr>
              <a:t>✓  One shared memory pool</a:t>
            </a:r>
          </a:p>
        </p:txBody>
      </p:sp>
      <p:sp>
        <p:nvSpPr>
          <p:cNvPr id="6" name="TextBox 5"/>
          <p:cNvSpPr txBox="1"/>
          <p:nvPr/>
        </p:nvSpPr>
        <p:spPr>
          <a:xfrm>
            <a:off x="5943600" y="5029200"/>
            <a:ext cx="5329023" cy="400110"/>
          </a:xfrm>
          <a:prstGeom prst="rect">
            <a:avLst/>
          </a:prstGeom>
          <a:noFill/>
        </p:spPr>
        <p:txBody>
          <a:bodyPr wrap="none">
            <a:spAutoFit/>
          </a:bodyPr>
          <a:lstStyle/>
          <a:p>
            <a:pPr>
              <a:defRPr sz="2000" b="1">
                <a:solidFill>
                  <a:srgbClr val="CC0000"/>
                </a:solidFill>
              </a:defRPr>
            </a:pPr>
            <a:r>
              <a:rPr>
                <a:latin typeface="微软雅黑" panose="020B0503020204020204" pitchFamily="34" charset="-122"/>
                <a:ea typeface="微软雅黑" panose="020B0503020204020204" pitchFamily="34" charset="-122"/>
              </a:rPr>
              <a:t>✗  Sequential → cannot reach 100 Gbps</a:t>
            </a:r>
          </a:p>
        </p:txBody>
      </p:sp>
      <p:sp>
        <p:nvSpPr>
          <p:cNvPr id="7" name="TextBox 6"/>
          <p:cNvSpPr txBox="1"/>
          <p:nvPr/>
        </p:nvSpPr>
        <p:spPr>
          <a:xfrm>
            <a:off x="1678008" y="5760720"/>
            <a:ext cx="8531183" cy="338554"/>
          </a:xfrm>
          <a:prstGeom prst="rect">
            <a:avLst/>
          </a:prstGeom>
          <a:noFill/>
        </p:spPr>
        <p:txBody>
          <a:bodyPr wrap="none">
            <a:spAutoFit/>
          </a:bodyPr>
          <a:lstStyle/>
          <a:p>
            <a:pPr algn="ctr">
              <a:defRPr sz="1600">
                <a:solidFill>
                  <a:srgbClr val="666666"/>
                </a:solidFill>
              </a:defRPr>
            </a:pPr>
            <a:r>
              <a:rPr b="1">
                <a:latin typeface="微软雅黑" panose="020B0503020204020204" pitchFamily="34" charset="-122"/>
                <a:ea typeface="微软雅黑" panose="020B0503020204020204" pitchFamily="34" charset="-122"/>
              </a:rPr>
              <a:t>Flexible memory usage, but not enough parallel throughput for high-rate traffic.</a:t>
            </a:r>
          </a:p>
        </p:txBody>
      </p:sp>
      <p:sp>
        <p:nvSpPr>
          <p:cNvPr id="8" name="TextBox 7"/>
          <p:cNvSpPr txBox="1"/>
          <p:nvPr/>
        </p:nvSpPr>
        <p:spPr>
          <a:xfrm>
            <a:off x="548640" y="6400800"/>
            <a:ext cx="6217920" cy="274320"/>
          </a:xfrm>
          <a:prstGeom prst="rect">
            <a:avLst/>
          </a:prstGeom>
          <a:noFill/>
        </p:spPr>
        <p:txBody>
          <a:bodyPr wrap="square">
            <a:spAutoFit/>
          </a:bodyPr>
          <a:lstStyle/>
          <a:p>
            <a:pPr>
              <a:defRPr sz="1000">
                <a:solidFill>
                  <a:srgbClr val="666666"/>
                </a:solidFill>
              </a:defRPr>
            </a:pPr>
            <a:r>
              <a:t>Unified Memory for FPGA-Based String Matching</a:t>
            </a:r>
          </a:p>
        </p:txBody>
      </p:sp>
      <p:sp>
        <p:nvSpPr>
          <p:cNvPr id="9" name="TextBox 8"/>
          <p:cNvSpPr txBox="1"/>
          <p:nvPr/>
        </p:nvSpPr>
        <p:spPr>
          <a:xfrm>
            <a:off x="11155680" y="6400800"/>
            <a:ext cx="548640" cy="274320"/>
          </a:xfrm>
          <a:prstGeom prst="rect">
            <a:avLst/>
          </a:prstGeom>
          <a:noFill/>
        </p:spPr>
        <p:txBody>
          <a:bodyPr wrap="none">
            <a:spAutoFit/>
          </a:bodyPr>
          <a:lstStyle/>
          <a:p>
            <a:pPr algn="r">
              <a:defRPr sz="1000">
                <a:solidFill>
                  <a:srgbClr val="666666"/>
                </a:solidFill>
              </a:defRPr>
            </a:pPr>
            <a: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82880"/>
            <a:ext cx="6669070" cy="584775"/>
          </a:xfrm>
          <a:prstGeom prst="rect">
            <a:avLst/>
          </a:prstGeom>
          <a:noFill/>
        </p:spPr>
        <p:txBody>
          <a:bodyPr wrap="none">
            <a:spAutoFit/>
          </a:bodyPr>
          <a:lstStyle/>
          <a:p>
            <a:pPr>
              <a:defRPr sz="3200" b="1">
                <a:solidFill>
                  <a:srgbClr val="1A1A2E"/>
                </a:solidFill>
              </a:defRPr>
            </a:pPr>
            <a:r>
              <a:rPr>
                <a:latin typeface="微软雅黑" panose="020B0503020204020204" pitchFamily="34" charset="-122"/>
                <a:ea typeface="微软雅黑" panose="020B0503020204020204" pitchFamily="34" charset="-122"/>
              </a:rPr>
              <a:t>Traditional Hardware Approach</a:t>
            </a:r>
          </a:p>
        </p:txBody>
      </p:sp>
      <p:sp>
        <p:nvSpPr>
          <p:cNvPr id="3" name="TextBox 2"/>
          <p:cNvSpPr txBox="1"/>
          <p:nvPr/>
        </p:nvSpPr>
        <p:spPr>
          <a:xfrm>
            <a:off x="548640" y="822960"/>
            <a:ext cx="8372035" cy="369332"/>
          </a:xfrm>
          <a:prstGeom prst="rect">
            <a:avLst/>
          </a:prstGeom>
          <a:noFill/>
        </p:spPr>
        <p:txBody>
          <a:bodyPr wrap="none">
            <a:spAutoFit/>
          </a:bodyPr>
          <a:lstStyle/>
          <a:p>
            <a:pPr>
              <a:defRPr sz="1800">
                <a:solidFill>
                  <a:srgbClr val="666666"/>
                </a:solidFill>
              </a:defRPr>
            </a:pPr>
            <a:r>
              <a:rPr b="1">
                <a:latin typeface="微软雅黑" panose="020B0503020204020204" pitchFamily="34" charset="-122"/>
                <a:ea typeface="微软雅黑" panose="020B0503020204020204" pitchFamily="34" charset="-122"/>
              </a:rPr>
              <a:t>Parallel matching is fast, but each pattern length gets its own memory</a:t>
            </a:r>
          </a:p>
        </p:txBody>
      </p:sp>
      <p:pic>
        <p:nvPicPr>
          <p:cNvPr id="4" name="Picture 3" descr="stringMatchHW.png"/>
          <p:cNvPicPr>
            <a:picLocks noChangeAspect="1"/>
          </p:cNvPicPr>
          <p:nvPr/>
        </p:nvPicPr>
        <p:blipFill>
          <a:blip r:embed="rId3"/>
          <a:stretch>
            <a:fillRect/>
          </a:stretch>
        </p:blipFill>
        <p:spPr>
          <a:xfrm>
            <a:off x="2286000" y="1463040"/>
            <a:ext cx="7315200" cy="3408784"/>
          </a:xfrm>
          <a:prstGeom prst="rect">
            <a:avLst/>
          </a:prstGeom>
        </p:spPr>
      </p:pic>
      <p:sp>
        <p:nvSpPr>
          <p:cNvPr id="5" name="TextBox 4"/>
          <p:cNvSpPr txBox="1"/>
          <p:nvPr/>
        </p:nvSpPr>
        <p:spPr>
          <a:xfrm>
            <a:off x="914400" y="5029200"/>
            <a:ext cx="4599208" cy="400110"/>
          </a:xfrm>
          <a:prstGeom prst="rect">
            <a:avLst/>
          </a:prstGeom>
          <a:noFill/>
        </p:spPr>
        <p:txBody>
          <a:bodyPr wrap="none">
            <a:spAutoFit/>
          </a:bodyPr>
          <a:lstStyle/>
          <a:p>
            <a:pPr>
              <a:defRPr sz="2000" b="1">
                <a:solidFill>
                  <a:srgbClr val="228B22"/>
                </a:solidFill>
              </a:defRPr>
            </a:pPr>
            <a:r>
              <a:rPr>
                <a:latin typeface="微软雅黑" panose="020B0503020204020204" pitchFamily="34" charset="-122"/>
                <a:ea typeface="微软雅黑" panose="020B0503020204020204" pitchFamily="34" charset="-122"/>
              </a:rPr>
              <a:t>✓  Parallel → 100 Gbps achievable</a:t>
            </a:r>
          </a:p>
        </p:txBody>
      </p:sp>
      <p:sp>
        <p:nvSpPr>
          <p:cNvPr id="6" name="TextBox 5"/>
          <p:cNvSpPr txBox="1"/>
          <p:nvPr/>
        </p:nvSpPr>
        <p:spPr>
          <a:xfrm>
            <a:off x="5943600" y="5029200"/>
            <a:ext cx="4663713" cy="400110"/>
          </a:xfrm>
          <a:prstGeom prst="rect">
            <a:avLst/>
          </a:prstGeom>
          <a:noFill/>
        </p:spPr>
        <p:txBody>
          <a:bodyPr wrap="none">
            <a:spAutoFit/>
          </a:bodyPr>
          <a:lstStyle/>
          <a:p>
            <a:pPr>
              <a:defRPr sz="2000" b="1">
                <a:solidFill>
                  <a:srgbClr val="CC0000"/>
                </a:solidFill>
              </a:defRPr>
            </a:pPr>
            <a:r>
              <a:rPr>
                <a:latin typeface="微软雅黑" panose="020B0503020204020204" pitchFamily="34" charset="-122"/>
                <a:ea typeface="微软雅黑" panose="020B0503020204020204" pitchFamily="34" charset="-122"/>
              </a:rPr>
              <a:t>✗  Memory fragmentation (waste)</a:t>
            </a:r>
          </a:p>
        </p:txBody>
      </p:sp>
      <p:sp>
        <p:nvSpPr>
          <p:cNvPr id="7" name="TextBox 6"/>
          <p:cNvSpPr txBox="1"/>
          <p:nvPr/>
        </p:nvSpPr>
        <p:spPr>
          <a:xfrm>
            <a:off x="1602091" y="5760720"/>
            <a:ext cx="8683018" cy="338554"/>
          </a:xfrm>
          <a:prstGeom prst="rect">
            <a:avLst/>
          </a:prstGeom>
          <a:noFill/>
        </p:spPr>
        <p:txBody>
          <a:bodyPr wrap="none">
            <a:spAutoFit/>
          </a:bodyPr>
          <a:lstStyle/>
          <a:p>
            <a:pPr algn="ctr">
              <a:defRPr sz="1600">
                <a:solidFill>
                  <a:srgbClr val="666666"/>
                </a:solidFill>
              </a:defRPr>
            </a:pPr>
            <a:r>
              <a:rPr b="1">
                <a:latin typeface="微软雅黑" panose="020B0503020204020204" pitchFamily="34" charset="-122"/>
                <a:ea typeface="微软雅黑" panose="020B0503020204020204" pitchFamily="34" charset="-122"/>
              </a:rPr>
              <a:t>Each length-specific filter is sized for worst case — some full, others nearly empty.</a:t>
            </a:r>
          </a:p>
        </p:txBody>
      </p:sp>
      <p:sp>
        <p:nvSpPr>
          <p:cNvPr id="8" name="TextBox 7"/>
          <p:cNvSpPr txBox="1"/>
          <p:nvPr/>
        </p:nvSpPr>
        <p:spPr>
          <a:xfrm>
            <a:off x="548640" y="6400800"/>
            <a:ext cx="6217920" cy="274320"/>
          </a:xfrm>
          <a:prstGeom prst="rect">
            <a:avLst/>
          </a:prstGeom>
          <a:noFill/>
        </p:spPr>
        <p:txBody>
          <a:bodyPr wrap="square">
            <a:spAutoFit/>
          </a:bodyPr>
          <a:lstStyle/>
          <a:p>
            <a:pPr>
              <a:defRPr sz="1000">
                <a:solidFill>
                  <a:srgbClr val="666666"/>
                </a:solidFill>
              </a:defRPr>
            </a:pPr>
            <a:r>
              <a:t>Unified Memory for FPGA-Based String Matching</a:t>
            </a:r>
          </a:p>
        </p:txBody>
      </p:sp>
      <p:sp>
        <p:nvSpPr>
          <p:cNvPr id="9" name="TextBox 8"/>
          <p:cNvSpPr txBox="1"/>
          <p:nvPr/>
        </p:nvSpPr>
        <p:spPr>
          <a:xfrm>
            <a:off x="11155680" y="6400800"/>
            <a:ext cx="548640" cy="274320"/>
          </a:xfrm>
          <a:prstGeom prst="rect">
            <a:avLst/>
          </a:prstGeom>
          <a:noFill/>
        </p:spPr>
        <p:txBody>
          <a:bodyPr wrap="none">
            <a:spAutoFit/>
          </a:bodyPr>
          <a:lstStyle/>
          <a:p>
            <a:pPr algn="r">
              <a:defRPr sz="1000">
                <a:solidFill>
                  <a:srgbClr val="666666"/>
                </a:solidFill>
              </a:defRPr>
            </a:pPr>
            <a: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54243" y="1068288"/>
            <a:ext cx="4305598" cy="369332"/>
          </a:xfrm>
          <a:prstGeom prst="rect">
            <a:avLst/>
          </a:prstGeom>
          <a:noFill/>
        </p:spPr>
        <p:txBody>
          <a:bodyPr wrap="square">
            <a:spAutoFit/>
          </a:bodyPr>
          <a:lstStyle/>
          <a:p>
            <a:pPr algn="l"/>
            <a:r>
              <a:rPr b="1">
                <a:solidFill>
                  <a:srgbClr val="E74C3C"/>
                </a:solidFill>
                <a:latin typeface="微软雅黑" panose="020B0503020204020204" pitchFamily="34" charset="-122"/>
                <a:ea typeface="微软雅黑" panose="020B0503020204020204" pitchFamily="34" charset="-122"/>
              </a:rPr>
              <a:t>Before: Distributed Filters</a:t>
            </a:r>
          </a:p>
        </p:txBody>
      </p:sp>
      <p:sp>
        <p:nvSpPr>
          <p:cNvPr id="4" name="Rectangle 3"/>
          <p:cNvSpPr/>
          <p:nvPr/>
        </p:nvSpPr>
        <p:spPr>
          <a:xfrm>
            <a:off x="1037122" y="1525488"/>
            <a:ext cx="3895541" cy="443597"/>
          </a:xfrm>
          <a:prstGeom prst="rect">
            <a:avLst/>
          </a:prstGeom>
          <a:solidFill>
            <a:srgbClr val="F5F5F5"/>
          </a:solidFill>
          <a:ln w="12700">
            <a:solidFill>
              <a:srgbClr val="666666"/>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600" b="1">
                <a:solidFill>
                  <a:srgbClr val="000000"/>
                </a:solidFill>
                <a:latin typeface="微软雅黑" panose="020B0503020204020204" pitchFamily="34" charset="-122"/>
                <a:ea typeface="微软雅黑" panose="020B0503020204020204" pitchFamily="34" charset="-122"/>
              </a:rPr>
              <a:t>  Len=3 → RAM₁ (30% util)</a:t>
            </a:r>
          </a:p>
        </p:txBody>
      </p:sp>
      <p:sp>
        <p:nvSpPr>
          <p:cNvPr id="5" name="Rectangle 4"/>
          <p:cNvSpPr/>
          <p:nvPr/>
        </p:nvSpPr>
        <p:spPr>
          <a:xfrm>
            <a:off x="1037122" y="1936968"/>
            <a:ext cx="3895541" cy="443597"/>
          </a:xfrm>
          <a:prstGeom prst="rect">
            <a:avLst/>
          </a:prstGeom>
          <a:solidFill>
            <a:srgbClr val="F5F5F5"/>
          </a:solidFill>
          <a:ln w="12700">
            <a:solidFill>
              <a:srgbClr val="666666"/>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600" b="1">
                <a:solidFill>
                  <a:srgbClr val="000000"/>
                </a:solidFill>
                <a:latin typeface="微软雅黑" panose="020B0503020204020204" pitchFamily="34" charset="-122"/>
                <a:ea typeface="微软雅黑" panose="020B0503020204020204" pitchFamily="34" charset="-122"/>
              </a:rPr>
              <a:t>  Len=5 → RAM₂ (60% util)</a:t>
            </a:r>
          </a:p>
        </p:txBody>
      </p:sp>
      <p:sp>
        <p:nvSpPr>
          <p:cNvPr id="6" name="Rectangle 5"/>
          <p:cNvSpPr/>
          <p:nvPr/>
        </p:nvSpPr>
        <p:spPr>
          <a:xfrm>
            <a:off x="1037122" y="2348448"/>
            <a:ext cx="3895541" cy="443597"/>
          </a:xfrm>
          <a:prstGeom prst="rect">
            <a:avLst/>
          </a:prstGeom>
          <a:solidFill>
            <a:srgbClr val="F5F5F5"/>
          </a:solidFill>
          <a:ln w="12700">
            <a:solidFill>
              <a:srgbClr val="666666"/>
            </a:solidFill>
          </a:ln>
        </p:spPr>
        <p:style>
          <a:lnRef idx="1">
            <a:schemeClr val="accent1"/>
          </a:lnRef>
          <a:fillRef idx="3">
            <a:schemeClr val="accent1"/>
          </a:fillRef>
          <a:effectRef idx="2">
            <a:schemeClr val="accent1"/>
          </a:effectRef>
          <a:fontRef idx="minor">
            <a:schemeClr val="lt1"/>
          </a:fontRef>
        </p:style>
        <p:txBody>
          <a:bodyPr rtlCol="0" anchor="ctr"/>
          <a:lstStyle/>
          <a:p>
            <a:pPr algn="l"/>
            <a:r>
              <a:rPr sz="1600" b="1">
                <a:solidFill>
                  <a:srgbClr val="000000"/>
                </a:solidFill>
                <a:latin typeface="微软雅黑" panose="020B0503020204020204" pitchFamily="34" charset="-122"/>
                <a:ea typeface="微软雅黑" panose="020B0503020204020204" pitchFamily="34" charset="-122"/>
              </a:rPr>
              <a:t>  Len=8 → RAM₃ (15% util)</a:t>
            </a:r>
          </a:p>
        </p:txBody>
      </p:sp>
      <p:sp>
        <p:nvSpPr>
          <p:cNvPr id="7" name="TextBox 6"/>
          <p:cNvSpPr txBox="1"/>
          <p:nvPr/>
        </p:nvSpPr>
        <p:spPr>
          <a:xfrm>
            <a:off x="854243" y="2988528"/>
            <a:ext cx="4305598" cy="369332"/>
          </a:xfrm>
          <a:prstGeom prst="rect">
            <a:avLst/>
          </a:prstGeom>
          <a:noFill/>
        </p:spPr>
        <p:txBody>
          <a:bodyPr wrap="square">
            <a:spAutoFit/>
          </a:bodyPr>
          <a:lstStyle/>
          <a:p>
            <a:pPr algn="l"/>
            <a:r>
              <a:rPr b="1">
                <a:solidFill>
                  <a:srgbClr val="1B3A5C"/>
                </a:solidFill>
                <a:latin typeface="微软雅黑" panose="020B0503020204020204" pitchFamily="34" charset="-122"/>
                <a:ea typeface="微软雅黑" panose="020B0503020204020204" pitchFamily="34" charset="-122"/>
              </a:rPr>
              <a:t>After: Unified Memory</a:t>
            </a:r>
          </a:p>
        </p:txBody>
      </p:sp>
      <p:sp>
        <p:nvSpPr>
          <p:cNvPr id="8" name="Rectangle 7"/>
          <p:cNvSpPr/>
          <p:nvPr/>
        </p:nvSpPr>
        <p:spPr>
          <a:xfrm>
            <a:off x="1037122" y="3354288"/>
            <a:ext cx="3895541" cy="1330791"/>
          </a:xfrm>
          <a:prstGeom prst="rect">
            <a:avLst/>
          </a:prstGeom>
          <a:solidFill>
            <a:srgbClr val="F5F5F5"/>
          </a:solidFill>
          <a:ln w="19050">
            <a:solidFill>
              <a:srgbClr val="1B3A5C"/>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600" b="1">
                <a:solidFill>
                  <a:srgbClr val="1B3A5C"/>
                </a:solidFill>
                <a:latin typeface="微软雅黑" panose="020B0503020204020204" pitchFamily="34" charset="-122"/>
                <a:ea typeface="微软雅黑" panose="020B0503020204020204" pitchFamily="34" charset="-122"/>
              </a:rPr>
              <a:t>All Lengths → Crossbar → Shared RAM
(90%+ utilization, zero fragmentation)</a:t>
            </a:r>
          </a:p>
        </p:txBody>
      </p:sp>
      <p:sp>
        <p:nvSpPr>
          <p:cNvPr id="9" name="TextBox 8"/>
          <p:cNvSpPr txBox="1"/>
          <p:nvPr/>
        </p:nvSpPr>
        <p:spPr>
          <a:xfrm>
            <a:off x="5640893" y="1068288"/>
            <a:ext cx="5693689" cy="400110"/>
          </a:xfrm>
          <a:prstGeom prst="rect">
            <a:avLst/>
          </a:prstGeom>
          <a:noFill/>
        </p:spPr>
        <p:txBody>
          <a:bodyPr wrap="square">
            <a:spAutoFit/>
          </a:bodyPr>
          <a:lstStyle/>
          <a:p>
            <a:pPr algn="l"/>
            <a:r>
              <a:rPr sz="2000" b="1">
                <a:solidFill>
                  <a:srgbClr val="1B3A5C"/>
                </a:solidFill>
                <a:latin typeface="微软雅黑" panose="020B0503020204020204" pitchFamily="34" charset="-122"/>
                <a:ea typeface="微软雅黑" panose="020B0503020204020204" pitchFamily="34" charset="-122"/>
              </a:rPr>
              <a:t>Data Pipeline (</a:t>
            </a:r>
            <a:r>
              <a:rPr lang="en-US" sz="2000" b="1">
                <a:solidFill>
                  <a:srgbClr val="1B3A5C"/>
                </a:solidFill>
                <a:latin typeface="微软雅黑" panose="020B0503020204020204" pitchFamily="34" charset="-122"/>
                <a:ea typeface="微软雅黑" panose="020B0503020204020204" pitchFamily="34" charset="-122"/>
              </a:rPr>
              <a:t>3</a:t>
            </a:r>
            <a:r>
              <a:rPr sz="2000" b="1">
                <a:solidFill>
                  <a:srgbClr val="1B3A5C"/>
                </a:solidFill>
                <a:latin typeface="微软雅黑" panose="020B0503020204020204" pitchFamily="34" charset="-122"/>
                <a:ea typeface="微软雅黑" panose="020B0503020204020204" pitchFamily="34" charset="-122"/>
              </a:rPr>
              <a:t> stages)</a:t>
            </a:r>
          </a:p>
        </p:txBody>
      </p:sp>
      <p:sp>
        <p:nvSpPr>
          <p:cNvPr id="10" name="TextBox 9"/>
          <p:cNvSpPr txBox="1"/>
          <p:nvPr/>
        </p:nvSpPr>
        <p:spPr>
          <a:xfrm>
            <a:off x="5849292" y="1525487"/>
            <a:ext cx="5337834" cy="369332"/>
          </a:xfrm>
          <a:prstGeom prst="rect">
            <a:avLst/>
          </a:prstGeom>
          <a:noFill/>
        </p:spPr>
        <p:txBody>
          <a:bodyPr wrap="square">
            <a:spAutoFit/>
          </a:bodyPr>
          <a:lstStyle/>
          <a:p>
            <a:pPr algn="l"/>
            <a:r>
              <a:rPr b="1">
                <a:solidFill>
                  <a:srgbClr val="1B3A5C"/>
                </a:solidFill>
                <a:latin typeface="微软雅黑" panose="020B0503020204020204" pitchFamily="34" charset="-122"/>
                <a:ea typeface="微软雅黑" panose="020B0503020204020204" pitchFamily="34" charset="-122"/>
              </a:rPr>
              <a:t>① Matching Units</a:t>
            </a:r>
          </a:p>
        </p:txBody>
      </p:sp>
      <p:sp>
        <p:nvSpPr>
          <p:cNvPr id="11" name="TextBox 10"/>
          <p:cNvSpPr txBox="1"/>
          <p:nvPr/>
        </p:nvSpPr>
        <p:spPr>
          <a:xfrm>
            <a:off x="6049183" y="1845527"/>
            <a:ext cx="5100597" cy="338554"/>
          </a:xfrm>
          <a:prstGeom prst="rect">
            <a:avLst/>
          </a:prstGeom>
          <a:noFill/>
        </p:spPr>
        <p:txBody>
          <a:bodyPr wrap="square">
            <a:spAutoFit/>
          </a:bodyPr>
          <a:lstStyle/>
          <a:p>
            <a:pPr algn="l"/>
            <a:r>
              <a:rPr sz="1600" b="1">
                <a:solidFill>
                  <a:srgbClr val="666666"/>
                </a:solidFill>
                <a:latin typeface="微软雅黑" panose="020B0503020204020204" pitchFamily="34" charset="-122"/>
                <a:ea typeface="微软雅黑" panose="020B0503020204020204" pitchFamily="34" charset="-122"/>
              </a:rPr>
              <a:t>One unit per pattern length, parallel processing</a:t>
            </a:r>
          </a:p>
        </p:txBody>
      </p:sp>
      <p:sp>
        <p:nvSpPr>
          <p:cNvPr id="12" name="TextBox 11"/>
          <p:cNvSpPr txBox="1"/>
          <p:nvPr/>
        </p:nvSpPr>
        <p:spPr>
          <a:xfrm>
            <a:off x="5849292" y="2302727"/>
            <a:ext cx="5337834" cy="369332"/>
          </a:xfrm>
          <a:prstGeom prst="rect">
            <a:avLst/>
          </a:prstGeom>
          <a:noFill/>
        </p:spPr>
        <p:txBody>
          <a:bodyPr wrap="square">
            <a:spAutoFit/>
          </a:bodyPr>
          <a:lstStyle/>
          <a:p>
            <a:pPr algn="l"/>
            <a:r>
              <a:rPr b="1">
                <a:solidFill>
                  <a:srgbClr val="1B3A5C"/>
                </a:solidFill>
                <a:latin typeface="微软雅黑" panose="020B0503020204020204" pitchFamily="34" charset="-122"/>
                <a:ea typeface="微软雅黑" panose="020B0503020204020204" pitchFamily="34" charset="-122"/>
              </a:rPr>
              <a:t>② </a:t>
            </a:r>
            <a:r>
              <a:rPr lang="en-US" altLang="zh-CN" b="1">
                <a:solidFill>
                  <a:srgbClr val="1B3A5C"/>
                </a:solidFill>
                <a:latin typeface="微软雅黑" panose="020B0503020204020204" pitchFamily="34" charset="-122"/>
                <a:ea typeface="微软雅黑" panose="020B0503020204020204" pitchFamily="34" charset="-122"/>
              </a:rPr>
              <a:t>Crossbar Switch</a:t>
            </a:r>
            <a:endParaRPr b="1">
              <a:solidFill>
                <a:srgbClr val="1B3A5C"/>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6049183" y="2622768"/>
            <a:ext cx="5100597" cy="338554"/>
          </a:xfrm>
          <a:prstGeom prst="rect">
            <a:avLst/>
          </a:prstGeom>
          <a:noFill/>
        </p:spPr>
        <p:txBody>
          <a:bodyPr wrap="square">
            <a:spAutoFit/>
          </a:bodyPr>
          <a:lstStyle/>
          <a:p>
            <a:pPr algn="l"/>
            <a:r>
              <a:rPr lang="en-US" altLang="zh-CN" sz="1600" b="1">
                <a:solidFill>
                  <a:srgbClr val="666666"/>
                </a:solidFill>
                <a:latin typeface="微软雅黑" panose="020B0503020204020204" pitchFamily="34" charset="-122"/>
                <a:ea typeface="微软雅黑" panose="020B0503020204020204" pitchFamily="34" charset="-122"/>
              </a:rPr>
              <a:t>Non-blocking routing, eliminates conflicts</a:t>
            </a:r>
          </a:p>
        </p:txBody>
      </p:sp>
      <p:sp>
        <p:nvSpPr>
          <p:cNvPr id="14" name="TextBox 13"/>
          <p:cNvSpPr txBox="1"/>
          <p:nvPr/>
        </p:nvSpPr>
        <p:spPr>
          <a:xfrm>
            <a:off x="5849292" y="3079967"/>
            <a:ext cx="5337834" cy="369332"/>
          </a:xfrm>
          <a:prstGeom prst="rect">
            <a:avLst/>
          </a:prstGeom>
          <a:noFill/>
        </p:spPr>
        <p:txBody>
          <a:bodyPr wrap="square">
            <a:spAutoFit/>
          </a:bodyPr>
          <a:lstStyle/>
          <a:p>
            <a:pPr algn="l"/>
            <a:r>
              <a:rPr lang="en-US" b="1">
                <a:solidFill>
                  <a:srgbClr val="1B3A5C"/>
                </a:solidFill>
                <a:latin typeface="微软雅黑" panose="020B0503020204020204" pitchFamily="34" charset="-122"/>
                <a:ea typeface="微软雅黑" panose="020B0503020204020204" pitchFamily="34" charset="-122"/>
              </a:rPr>
              <a:t>③ </a:t>
            </a:r>
            <a:r>
              <a:rPr lang="en-US" altLang="zh-CN" b="1">
                <a:solidFill>
                  <a:srgbClr val="1B3A5C"/>
                </a:solidFill>
                <a:latin typeface="微软雅黑" panose="020B0503020204020204" pitchFamily="34" charset="-122"/>
                <a:ea typeface="微软雅黑" panose="020B0503020204020204" pitchFamily="34" charset="-122"/>
              </a:rPr>
              <a:t>Shared RAM Read</a:t>
            </a:r>
            <a:endParaRPr lang="en-US" b="1">
              <a:solidFill>
                <a:srgbClr val="1B3A5C"/>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6049183" y="3400007"/>
            <a:ext cx="5100597" cy="338554"/>
          </a:xfrm>
          <a:prstGeom prst="rect">
            <a:avLst/>
          </a:prstGeom>
          <a:noFill/>
        </p:spPr>
        <p:txBody>
          <a:bodyPr wrap="square">
            <a:spAutoFit/>
          </a:bodyPr>
          <a:lstStyle/>
          <a:p>
            <a:pPr algn="l"/>
            <a:r>
              <a:rPr lang="en-US" sz="1600" b="1">
                <a:solidFill>
                  <a:srgbClr val="666666"/>
                </a:solidFill>
                <a:latin typeface="微软雅黑" panose="020B0503020204020204" pitchFamily="34" charset="-122"/>
                <a:ea typeface="微软雅黑" panose="020B0503020204020204" pitchFamily="34" charset="-122"/>
              </a:rPr>
              <a:t>All pattern lengths access a unified BRAM pool</a:t>
            </a:r>
          </a:p>
        </p:txBody>
      </p:sp>
      <p:sp>
        <p:nvSpPr>
          <p:cNvPr id="18" name="TextBox 17"/>
          <p:cNvSpPr txBox="1"/>
          <p:nvPr/>
        </p:nvSpPr>
        <p:spPr>
          <a:xfrm>
            <a:off x="2096214" y="5140244"/>
            <a:ext cx="7659330" cy="646331"/>
          </a:xfrm>
          <a:prstGeom prst="rect">
            <a:avLst/>
          </a:prstGeom>
          <a:noFill/>
        </p:spPr>
        <p:txBody>
          <a:bodyPr wrap="square">
            <a:spAutoFit/>
          </a:bodyPr>
          <a:lstStyle/>
          <a:p>
            <a:pPr algn="ctr"/>
            <a:r>
              <a:rPr b="1">
                <a:solidFill>
                  <a:srgbClr val="E74C3C"/>
                </a:solidFill>
                <a:latin typeface="微软雅黑" panose="020B0503020204020204" pitchFamily="34" charset="-122"/>
                <a:ea typeface="微软雅黑" panose="020B0503020204020204" pitchFamily="34" charset="-122"/>
              </a:rPr>
              <a:t>Key Insight: All pattern lengths share one filter → memory fully utilized</a:t>
            </a:r>
            <a:r>
              <a:rPr lang="en-US" b="1">
                <a:solidFill>
                  <a:srgbClr val="E74C3C"/>
                </a:solidFill>
                <a:latin typeface="微软雅黑" panose="020B0503020204020204" pitchFamily="34" charset="-122"/>
                <a:ea typeface="微软雅黑" panose="020B0503020204020204" pitchFamily="34" charset="-122"/>
              </a:rPr>
              <a:t> with </a:t>
            </a:r>
            <a:r>
              <a:rPr lang="en-US" altLang="zh-CN" b="1">
                <a:solidFill>
                  <a:srgbClr val="E74C3C"/>
                </a:solidFill>
                <a:latin typeface="微软雅黑" panose="020B0503020204020204" pitchFamily="34" charset="-122"/>
                <a:ea typeface="微软雅黑" panose="020B0503020204020204" pitchFamily="34" charset="-122"/>
              </a:rPr>
              <a:t>arbitrary length distributions</a:t>
            </a:r>
            <a:r>
              <a:rPr lang="en-US" b="1">
                <a:solidFill>
                  <a:srgbClr val="E74C3C"/>
                </a:solidFill>
                <a:latin typeface="微软雅黑" panose="020B0503020204020204" pitchFamily="34" charset="-122"/>
                <a:ea typeface="微软雅黑" panose="020B0503020204020204" pitchFamily="34" charset="-122"/>
              </a:rPr>
              <a:t>, 100 Gbps line-rate</a:t>
            </a:r>
            <a:endParaRPr b="1">
              <a:solidFill>
                <a:srgbClr val="E74C3C"/>
              </a:solidFill>
              <a:latin typeface="微软雅黑" panose="020B0503020204020204" pitchFamily="34" charset="-122"/>
              <a:ea typeface="微软雅黑" panose="020B0503020204020204" pitchFamily="34" charset="-122"/>
            </a:endParaRPr>
          </a:p>
        </p:txBody>
      </p:sp>
      <p:sp>
        <p:nvSpPr>
          <p:cNvPr id="19" name="TextBox 1">
            <a:extLst>
              <a:ext uri="{FF2B5EF4-FFF2-40B4-BE49-F238E27FC236}">
                <a16:creationId xmlns:a16="http://schemas.microsoft.com/office/drawing/2014/main" id="{7DD128F9-F12B-4382-8AAC-B386B397BB31}"/>
              </a:ext>
            </a:extLst>
          </p:cNvPr>
          <p:cNvSpPr txBox="1"/>
          <p:nvPr/>
        </p:nvSpPr>
        <p:spPr>
          <a:xfrm>
            <a:off x="548640" y="182880"/>
            <a:ext cx="8266045" cy="584775"/>
          </a:xfrm>
          <a:prstGeom prst="rect">
            <a:avLst/>
          </a:prstGeom>
          <a:noFill/>
        </p:spPr>
        <p:txBody>
          <a:bodyPr wrap="none">
            <a:spAutoFit/>
          </a:bodyPr>
          <a:lstStyle/>
          <a:p>
            <a:pPr algn="l"/>
            <a:r>
              <a:rPr lang="en-US" altLang="zh-CN" sz="3200" b="1">
                <a:solidFill>
                  <a:srgbClr val="1A1A2E"/>
                </a:solidFill>
                <a:latin typeface="微软雅黑" panose="020B0503020204020204" pitchFamily="34" charset="-122"/>
                <a:ea typeface="微软雅黑" panose="020B0503020204020204" pitchFamily="34" charset="-122"/>
              </a:rPr>
              <a:t>Our Idea: Unified Memory Architecture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40" y="182880"/>
            <a:ext cx="8266045" cy="584775"/>
          </a:xfrm>
          <a:prstGeom prst="rect">
            <a:avLst/>
          </a:prstGeom>
          <a:noFill/>
        </p:spPr>
        <p:txBody>
          <a:bodyPr wrap="none">
            <a:spAutoFit/>
          </a:bodyPr>
          <a:lstStyle/>
          <a:p>
            <a:pPr algn="l"/>
            <a:r>
              <a:rPr lang="en-US" altLang="zh-CN" sz="3200" b="1">
                <a:solidFill>
                  <a:srgbClr val="1A1A2E"/>
                </a:solidFill>
                <a:latin typeface="微软雅黑" panose="020B0503020204020204" pitchFamily="34" charset="-122"/>
                <a:ea typeface="微软雅黑" panose="020B0503020204020204" pitchFamily="34" charset="-122"/>
              </a:rPr>
              <a:t>Our Idea: Unified Memory Architecture</a:t>
            </a:r>
          </a:p>
        </p:txBody>
      </p:sp>
      <p:pic>
        <p:nvPicPr>
          <p:cNvPr id="4" name="Picture 3" descr="stringMatchCrossHash.png"/>
          <p:cNvPicPr>
            <a:picLocks noChangeAspect="1"/>
          </p:cNvPicPr>
          <p:nvPr/>
        </p:nvPicPr>
        <p:blipFill>
          <a:blip r:embed="rId3"/>
          <a:stretch>
            <a:fillRect/>
          </a:stretch>
        </p:blipFill>
        <p:spPr>
          <a:xfrm>
            <a:off x="1031683" y="1328801"/>
            <a:ext cx="6194323" cy="4200398"/>
          </a:xfrm>
          <a:prstGeom prst="rect">
            <a:avLst/>
          </a:prstGeom>
        </p:spPr>
      </p:pic>
      <p:sp>
        <p:nvSpPr>
          <p:cNvPr id="6" name="TextBox 5"/>
          <p:cNvSpPr txBox="1"/>
          <p:nvPr/>
        </p:nvSpPr>
        <p:spPr>
          <a:xfrm>
            <a:off x="548640" y="6400800"/>
            <a:ext cx="6217920" cy="274320"/>
          </a:xfrm>
          <a:prstGeom prst="rect">
            <a:avLst/>
          </a:prstGeom>
          <a:noFill/>
        </p:spPr>
        <p:txBody>
          <a:bodyPr wrap="square">
            <a:spAutoFit/>
          </a:bodyPr>
          <a:lstStyle/>
          <a:p>
            <a:pPr>
              <a:defRPr sz="1000">
                <a:solidFill>
                  <a:srgbClr val="666666"/>
                </a:solidFill>
              </a:defRPr>
            </a:pPr>
            <a:r>
              <a:t>Unified Memory for FPGA-Based String Matching</a:t>
            </a:r>
          </a:p>
        </p:txBody>
      </p:sp>
      <p:sp>
        <p:nvSpPr>
          <p:cNvPr id="7" name="TextBox 6"/>
          <p:cNvSpPr txBox="1"/>
          <p:nvPr/>
        </p:nvSpPr>
        <p:spPr>
          <a:xfrm>
            <a:off x="11155680" y="6400800"/>
            <a:ext cx="548640" cy="274320"/>
          </a:xfrm>
          <a:prstGeom prst="rect">
            <a:avLst/>
          </a:prstGeom>
          <a:noFill/>
        </p:spPr>
        <p:txBody>
          <a:bodyPr wrap="none">
            <a:spAutoFit/>
          </a:bodyPr>
          <a:lstStyle/>
          <a:p>
            <a:pPr algn="r">
              <a:defRPr sz="1000">
                <a:solidFill>
                  <a:srgbClr val="666666"/>
                </a:solidFill>
              </a:defRPr>
            </a:pPr>
            <a:r>
              <a:t>8</a:t>
            </a:r>
          </a:p>
        </p:txBody>
      </p:sp>
      <p:sp>
        <p:nvSpPr>
          <p:cNvPr id="8" name="TextBox 3">
            <a:extLst>
              <a:ext uri="{FF2B5EF4-FFF2-40B4-BE49-F238E27FC236}">
                <a16:creationId xmlns:a16="http://schemas.microsoft.com/office/drawing/2014/main" id="{3D6E33F5-4B9C-47D2-8F2E-A3D0D74780A6}"/>
              </a:ext>
            </a:extLst>
          </p:cNvPr>
          <p:cNvSpPr txBox="1"/>
          <p:nvPr/>
        </p:nvSpPr>
        <p:spPr>
          <a:xfrm>
            <a:off x="7563394" y="1655373"/>
            <a:ext cx="4140926" cy="2482731"/>
          </a:xfrm>
          <a:prstGeom prst="rect">
            <a:avLst/>
          </a:prstGeom>
          <a:noFill/>
        </p:spPr>
        <p:txBody>
          <a:bodyPr wrap="square">
            <a:spAutoFit/>
          </a:bodyPr>
          <a:lstStyle/>
          <a:p>
            <a:pPr algn="l">
              <a:spcAft>
                <a:spcPts val="400"/>
              </a:spcAft>
            </a:pPr>
            <a:r>
              <a:rPr b="1">
                <a:solidFill>
                  <a:srgbClr val="1B3A5C"/>
                </a:solidFill>
                <a:latin typeface="Microsoft YaHei"/>
              </a:rPr>
              <a:t>Core Idea:</a:t>
            </a:r>
          </a:p>
          <a:p>
            <a:pPr algn="l">
              <a:spcAft>
                <a:spcPts val="400"/>
              </a:spcAft>
            </a:pPr>
            <a:r>
              <a:rPr sz="1600" b="1">
                <a:solidFill>
                  <a:srgbClr val="000000"/>
                </a:solidFill>
                <a:latin typeface="Microsoft YaHei"/>
              </a:rPr>
              <a:t>• All pattern lengths share one unified</a:t>
            </a:r>
          </a:p>
          <a:p>
            <a:pPr algn="l">
              <a:spcAft>
                <a:spcPts val="400"/>
              </a:spcAft>
            </a:pPr>
            <a:r>
              <a:rPr sz="1600" b="1">
                <a:solidFill>
                  <a:srgbClr val="000000"/>
                </a:solidFill>
                <a:latin typeface="Microsoft YaHei"/>
              </a:rPr>
              <a:t>  filter (instead of separate filters)</a:t>
            </a:r>
          </a:p>
          <a:p>
            <a:pPr algn="l">
              <a:spcAft>
                <a:spcPts val="400"/>
              </a:spcAft>
            </a:pPr>
            <a:r>
              <a:rPr sz="1600" b="1">
                <a:solidFill>
                  <a:srgbClr val="000000"/>
                </a:solidFill>
                <a:latin typeface="Microsoft YaHei"/>
              </a:rPr>
              <a:t>• Eliminates memory fragmentation</a:t>
            </a:r>
          </a:p>
          <a:p>
            <a:pPr algn="l">
              <a:spcAft>
                <a:spcPts val="400"/>
              </a:spcAft>
            </a:pPr>
            <a:endParaRPr sz="1600" b="1">
              <a:solidFill>
                <a:srgbClr val="000000"/>
              </a:solidFill>
              <a:latin typeface="Microsoft YaHei"/>
            </a:endParaRPr>
          </a:p>
          <a:p>
            <a:pPr algn="l">
              <a:spcAft>
                <a:spcPts val="400"/>
              </a:spcAft>
            </a:pPr>
            <a:r>
              <a:rPr b="1">
                <a:solidFill>
                  <a:srgbClr val="E74C3C"/>
                </a:solidFill>
                <a:latin typeface="Microsoft YaHei"/>
              </a:rPr>
              <a:t>Challenge:</a:t>
            </a:r>
          </a:p>
          <a:p>
            <a:pPr algn="l">
              <a:spcAft>
                <a:spcPts val="400"/>
              </a:spcAft>
            </a:pPr>
            <a:r>
              <a:rPr sz="1600" b="1">
                <a:solidFill>
                  <a:srgbClr val="E74C3C"/>
                </a:solidFill>
                <a:latin typeface="Microsoft YaHei"/>
              </a:rPr>
              <a:t>• Need collision-free hash scheme</a:t>
            </a:r>
          </a:p>
          <a:p>
            <a:pPr algn="l">
              <a:spcAft>
                <a:spcPts val="400"/>
              </a:spcAft>
            </a:pPr>
            <a:r>
              <a:rPr sz="1600" b="1">
                <a:solidFill>
                  <a:srgbClr val="E74C3C"/>
                </a:solidFill>
                <a:latin typeface="Microsoft YaHei"/>
              </a:rPr>
              <a:t>  to avoid bank access conflicts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Cumulative Hash</a:t>
            </a:r>
          </a:p>
        </p:txBody>
      </p:sp>
      <mc:AlternateContent xmlns:mc="http://schemas.openxmlformats.org/markup-compatibility/2006" xmlns:a14="http://schemas.microsoft.com/office/drawing/2010/main">
        <mc:Choice Requires="a14">
          <p:sp>
            <p:nvSpPr>
              <p:cNvPr id="4" name="TextBox 3"/>
              <p:cNvSpPr txBox="1"/>
              <p:nvPr/>
            </p:nvSpPr>
            <p:spPr>
              <a:xfrm>
                <a:off x="7747454" y="1023257"/>
                <a:ext cx="3712028" cy="4914166"/>
              </a:xfrm>
              <a:prstGeom prst="rect">
                <a:avLst/>
              </a:prstGeom>
              <a:noFill/>
            </p:spPr>
            <p:txBody>
              <a:bodyPr wrap="square">
                <a:spAutoFit/>
              </a:bodyPr>
              <a:lstStyle/>
              <a:p>
                <a:pPr algn="l">
                  <a:spcAft>
                    <a:spcPts val="400"/>
                  </a:spcAft>
                </a:pPr>
                <a:r>
                  <a:rPr lang="en-US" sz="1600" b="1">
                    <a:solidFill>
                      <a:srgbClr val="1B3A5C"/>
                    </a:solidFill>
                    <a:latin typeface="Microsoft YaHei"/>
                  </a:rPr>
                  <a:t>Formula:</a:t>
                </a:r>
              </a:p>
              <a:p>
                <a:pPr algn="l">
                  <a:spcAft>
                    <a:spcPts val="400"/>
                  </a:spcAft>
                </a:pPr>
                <a:r>
                  <a:rPr lang="en-US" sz="2400" b="1">
                    <a:solidFill>
                      <a:srgbClr val="000000"/>
                    </a:solidFill>
                    <a:latin typeface="Microsoft YaHei"/>
                  </a:rPr>
                  <a:t> </a:t>
                </a:r>
                <a14:m>
                  <m:oMath xmlns:m="http://schemas.openxmlformats.org/officeDocument/2006/math">
                    <m:sSub>
                      <m:sSubPr>
                        <m:ctrlPr>
                          <a:rPr lang="ar-AE" altLang="zh-CN" sz="2000" b="1" i="1">
                            <a:solidFill>
                              <a:srgbClr val="000000"/>
                            </a:solidFill>
                            <a:latin typeface="Cambria Math" panose="02040503050406030204" pitchFamily="18" charset="0"/>
                          </a:rPr>
                        </m:ctrlPr>
                      </m:sSubPr>
                      <m:e>
                        <m:r>
                          <a:rPr lang="zh-CN" altLang="ar-AE" sz="2000" b="1">
                            <a:solidFill>
                              <a:srgbClr val="000000"/>
                            </a:solidFill>
                            <a:latin typeface="Cambria Math" panose="02040503050406030204" pitchFamily="18" charset="0"/>
                          </a:rPr>
                          <m:t>𝑅</m:t>
                        </m:r>
                      </m:e>
                      <m:sub>
                        <m:r>
                          <a:rPr lang="zh-CN" altLang="ar-AE" sz="2000" b="1">
                            <a:solidFill>
                              <a:srgbClr val="000000"/>
                            </a:solidFill>
                            <a:latin typeface="Cambria Math" panose="02040503050406030204" pitchFamily="18" charset="0"/>
                          </a:rPr>
                          <m:t>𝑳</m:t>
                        </m:r>
                        <m:r>
                          <a:rPr lang="en-US" altLang="zh-CN" sz="2000" b="1">
                            <a:solidFill>
                              <a:srgbClr val="000000"/>
                            </a:solidFill>
                            <a:latin typeface="Cambria Math" panose="02040503050406030204" pitchFamily="18" charset="0"/>
                          </a:rPr>
                          <m:t>𝟏</m:t>
                        </m:r>
                      </m:sub>
                    </m:sSub>
                    <m:r>
                      <a:rPr lang="en-US" altLang="zh-CN" sz="2000" b="1" i="0" smtClean="0">
                        <a:solidFill>
                          <a:srgbClr val="000000"/>
                        </a:solidFill>
                        <a:latin typeface="Cambria Math" panose="02040503050406030204" pitchFamily="18" charset="0"/>
                      </a:rPr>
                      <m:t>=</m:t>
                    </m:r>
                    <m:r>
                      <a:rPr lang="en-US" altLang="zh-CN" sz="2000" b="1" i="0" smtClean="0">
                        <a:solidFill>
                          <a:srgbClr val="000000"/>
                        </a:solidFill>
                        <a:latin typeface="Cambria Math" panose="02040503050406030204" pitchFamily="18" charset="0"/>
                      </a:rPr>
                      <m:t>𝐇</m:t>
                    </m:r>
                    <m:d>
                      <m:dPr>
                        <m:ctrlPr>
                          <a:rPr lang="en-US" altLang="zh-CN" sz="2000" b="1" i="1" smtClean="0">
                            <a:solidFill>
                              <a:srgbClr val="000000"/>
                            </a:solidFill>
                            <a:latin typeface="Cambria Math" panose="02040503050406030204" pitchFamily="18" charset="0"/>
                          </a:rPr>
                        </m:ctrlPr>
                      </m:dPr>
                      <m:e>
                        <m:r>
                          <a:rPr lang="en-US" altLang="zh-CN" sz="2000" b="1" i="1" smtClean="0">
                            <a:solidFill>
                              <a:srgbClr val="000000"/>
                            </a:solidFill>
                            <a:latin typeface="Cambria Math" panose="02040503050406030204" pitchFamily="18" charset="0"/>
                          </a:rPr>
                          <m:t>𝑳</m:t>
                        </m:r>
                        <m:r>
                          <a:rPr lang="en-US" altLang="zh-CN" sz="2000" b="1" i="1" smtClean="0">
                            <a:solidFill>
                              <a:srgbClr val="000000"/>
                            </a:solidFill>
                            <a:latin typeface="Cambria Math" panose="02040503050406030204" pitchFamily="18" charset="0"/>
                          </a:rPr>
                          <m:t>𝟏</m:t>
                        </m:r>
                      </m:e>
                    </m:d>
                    <m:r>
                      <a:rPr lang="en-US" altLang="zh-CN" sz="2000" b="1" i="1" smtClean="0">
                        <a:solidFill>
                          <a:srgbClr val="000000"/>
                        </a:solidFill>
                        <a:latin typeface="Cambria Math" panose="02040503050406030204" pitchFamily="18" charset="0"/>
                      </a:rPr>
                      <m:t>%</m:t>
                    </m:r>
                    <m:r>
                      <a:rPr lang="en-US" altLang="zh-CN" sz="2000" b="1" i="1" smtClean="0">
                        <a:solidFill>
                          <a:srgbClr val="000000"/>
                        </a:solidFill>
                        <a:latin typeface="Cambria Math" panose="02040503050406030204" pitchFamily="18" charset="0"/>
                      </a:rPr>
                      <m:t>𝒎</m:t>
                    </m:r>
                  </m:oMath>
                </a14:m>
                <a:endParaRPr lang="en-US" sz="2000" b="1">
                  <a:solidFill>
                    <a:srgbClr val="000000"/>
                  </a:solidFill>
                  <a:latin typeface="Microsoft YaHei"/>
                </a:endParaRPr>
              </a:p>
              <a:p>
                <a:pPr>
                  <a:spcAft>
                    <a:spcPts val="400"/>
                  </a:spcAft>
                </a:pPr>
                <a:r>
                  <a:rPr lang="en-US" sz="2000" b="1">
                    <a:solidFill>
                      <a:srgbClr val="000000"/>
                    </a:solidFill>
                    <a:latin typeface="Microsoft YaHei"/>
                  </a:rPr>
                  <a:t> </a:t>
                </a:r>
                <a14:m>
                  <m:oMath xmlns:m="http://schemas.openxmlformats.org/officeDocument/2006/math">
                    <m:sSub>
                      <m:sSubPr>
                        <m:ctrlPr>
                          <a:rPr lang="ar-AE" altLang="zh-CN" sz="2000" b="1" i="1">
                            <a:solidFill>
                              <a:srgbClr val="000000"/>
                            </a:solidFill>
                            <a:latin typeface="Cambria Math" panose="02040503050406030204" pitchFamily="18" charset="0"/>
                          </a:rPr>
                        </m:ctrlPr>
                      </m:sSubPr>
                      <m:e>
                        <m:r>
                          <a:rPr lang="zh-CN" altLang="ar-AE" sz="2000" b="1">
                            <a:solidFill>
                              <a:srgbClr val="000000"/>
                            </a:solidFill>
                            <a:latin typeface="Cambria Math" panose="02040503050406030204" pitchFamily="18" charset="0"/>
                          </a:rPr>
                          <m:t>𝑅</m:t>
                        </m:r>
                      </m:e>
                      <m:sub>
                        <m:r>
                          <a:rPr lang="zh-CN" altLang="ar-AE" sz="2000" b="1">
                            <a:solidFill>
                              <a:srgbClr val="000000"/>
                            </a:solidFill>
                            <a:latin typeface="Cambria Math" panose="02040503050406030204" pitchFamily="18" charset="0"/>
                          </a:rPr>
                          <m:t>𝑳</m:t>
                        </m:r>
                        <m:r>
                          <m:rPr>
                            <m:sty m:val="p"/>
                          </m:rPr>
                          <a:rPr lang="en-US" altLang="zh-CN" sz="2000" b="1">
                            <a:solidFill>
                              <a:srgbClr val="000000"/>
                            </a:solidFill>
                            <a:latin typeface="Cambria Math" panose="02040503050406030204" pitchFamily="18" charset="0"/>
                          </a:rPr>
                          <m:t>i</m:t>
                        </m:r>
                      </m:sub>
                    </m:sSub>
                    <m:r>
                      <a:rPr lang="en-US" altLang="zh-CN" sz="2000" b="1">
                        <a:solidFill>
                          <a:srgbClr val="000000"/>
                        </a:solidFill>
                        <a:latin typeface="Cambria Math" panose="02040503050406030204" pitchFamily="18" charset="0"/>
                      </a:rPr>
                      <m:t>=</m:t>
                    </m:r>
                    <m:r>
                      <a:rPr lang="en-US" altLang="zh-CN" sz="2000" b="1" i="1" smtClean="0">
                        <a:solidFill>
                          <a:srgbClr val="000000"/>
                        </a:solidFill>
                        <a:latin typeface="Cambria Math" panose="02040503050406030204" pitchFamily="18" charset="0"/>
                      </a:rPr>
                      <m:t>(</m:t>
                    </m:r>
                    <m:sSub>
                      <m:sSubPr>
                        <m:ctrlPr>
                          <a:rPr lang="ar-AE" altLang="zh-CN" sz="2000" b="1" i="1">
                            <a:solidFill>
                              <a:srgbClr val="000000"/>
                            </a:solidFill>
                            <a:latin typeface="Cambria Math" panose="02040503050406030204" pitchFamily="18" charset="0"/>
                          </a:rPr>
                        </m:ctrlPr>
                      </m:sSubPr>
                      <m:e>
                        <m:r>
                          <a:rPr lang="zh-CN" altLang="ar-AE" sz="2000" b="1">
                            <a:solidFill>
                              <a:srgbClr val="000000"/>
                            </a:solidFill>
                            <a:latin typeface="Cambria Math" panose="02040503050406030204" pitchFamily="18" charset="0"/>
                          </a:rPr>
                          <m:t>𝑅</m:t>
                        </m:r>
                      </m:e>
                      <m:sub>
                        <m:r>
                          <a:rPr lang="zh-CN" altLang="ar-AE" sz="2000" b="1">
                            <a:solidFill>
                              <a:srgbClr val="000000"/>
                            </a:solidFill>
                            <a:latin typeface="Cambria Math" panose="02040503050406030204" pitchFamily="18" charset="0"/>
                          </a:rPr>
                          <m:t>𝑳</m:t>
                        </m:r>
                        <m:r>
                          <a:rPr lang="en-US" altLang="zh-CN" sz="2000" b="1">
                            <a:solidFill>
                              <a:srgbClr val="000000"/>
                            </a:solidFill>
                            <a:latin typeface="Cambria Math" panose="02040503050406030204" pitchFamily="18" charset="0"/>
                          </a:rPr>
                          <m:t>𝟏</m:t>
                        </m:r>
                      </m:sub>
                    </m:sSub>
                    <m:r>
                      <a:rPr lang="en-US" altLang="zh-CN" sz="2000" b="1" i="1" smtClean="0">
                        <a:solidFill>
                          <a:srgbClr val="000000"/>
                        </a:solidFill>
                        <a:latin typeface="Cambria Math" panose="02040503050406030204" pitchFamily="18" charset="0"/>
                      </a:rPr>
                      <m:t>+</m:t>
                    </m:r>
                    <m:r>
                      <a:rPr lang="en-US" altLang="zh-CN" sz="2000" b="1" i="1" smtClean="0">
                        <a:solidFill>
                          <a:srgbClr val="000000"/>
                        </a:solidFill>
                        <a:latin typeface="Cambria Math" panose="02040503050406030204" pitchFamily="18" charset="0"/>
                      </a:rPr>
                      <m:t>𝒊</m:t>
                    </m:r>
                    <m:r>
                      <a:rPr lang="en-US" altLang="zh-CN" sz="2000" b="1" i="1" smtClean="0">
                        <a:solidFill>
                          <a:srgbClr val="000000"/>
                        </a:solidFill>
                        <a:latin typeface="Cambria Math" panose="02040503050406030204" pitchFamily="18" charset="0"/>
                      </a:rPr>
                      <m:t>−</m:t>
                    </m:r>
                    <m:r>
                      <a:rPr lang="en-US" altLang="zh-CN" sz="2000" b="1" i="1" smtClean="0">
                        <a:solidFill>
                          <a:srgbClr val="000000"/>
                        </a:solidFill>
                        <a:latin typeface="Cambria Math" panose="02040503050406030204" pitchFamily="18" charset="0"/>
                      </a:rPr>
                      <m:t>𝟏</m:t>
                    </m:r>
                    <m:r>
                      <a:rPr lang="en-US" altLang="zh-CN" sz="2000" b="1" i="1" smtClean="0">
                        <a:solidFill>
                          <a:srgbClr val="000000"/>
                        </a:solidFill>
                        <a:latin typeface="Cambria Math" panose="02040503050406030204" pitchFamily="18" charset="0"/>
                      </a:rPr>
                      <m:t>)%</m:t>
                    </m:r>
                    <m:r>
                      <a:rPr lang="en-US" altLang="zh-CN" sz="2000" b="1" i="1">
                        <a:solidFill>
                          <a:srgbClr val="000000"/>
                        </a:solidFill>
                        <a:latin typeface="Cambria Math" panose="02040503050406030204" pitchFamily="18" charset="0"/>
                      </a:rPr>
                      <m:t>𝒎</m:t>
                    </m:r>
                  </m:oMath>
                </a14:m>
                <a:endParaRPr lang="en-US" sz="2000" b="1">
                  <a:solidFill>
                    <a:srgbClr val="000000"/>
                  </a:solidFill>
                  <a:latin typeface="Microsoft YaHei"/>
                </a:endParaRPr>
              </a:p>
              <a:p>
                <a:pPr algn="l">
                  <a:spcAft>
                    <a:spcPts val="400"/>
                  </a:spcAft>
                </a:pPr>
                <a:r>
                  <a:rPr lang="en-US" sz="1600" b="1">
                    <a:solidFill>
                      <a:srgbClr val="666666"/>
                    </a:solidFill>
                    <a:latin typeface="Microsoft YaHei"/>
                  </a:rPr>
                  <a:t>         </a:t>
                </a:r>
                <a:r>
                  <a:rPr lang="en-US" sz="1400" b="1">
                    <a:solidFill>
                      <a:srgbClr val="666666"/>
                    </a:solidFill>
                    <a:latin typeface="微软雅黑" panose="020B0503020204020204" pitchFamily="34" charset="-122"/>
                    <a:ea typeface="微软雅黑" panose="020B0503020204020204" pitchFamily="34" charset="-122"/>
                  </a:rPr>
                  <a:t>2 ≤ i ≤ n</a:t>
                </a:r>
              </a:p>
              <a:p>
                <a:pPr algn="l">
                  <a:spcAft>
                    <a:spcPts val="400"/>
                  </a:spcAft>
                </a:pPr>
                <a:r>
                  <a:rPr lang="en-US" altLang="zh-CN" sz="1400" b="1">
                    <a:solidFill>
                      <a:srgbClr val="666666"/>
                    </a:solidFill>
                    <a:latin typeface="微软雅黑" panose="020B0503020204020204" pitchFamily="34" charset="-122"/>
                    <a:ea typeface="微软雅黑" panose="020B0503020204020204" pitchFamily="34" charset="-122"/>
                  </a:rPr>
                  <a:t>where:</a:t>
                </a:r>
              </a:p>
              <a:p>
                <a:pPr algn="l">
                  <a:spcAft>
                    <a:spcPts val="400"/>
                  </a:spcAft>
                </a:pPr>
                <a:r>
                  <a:rPr lang="en-US" altLang="zh-CN" sz="1400" b="1">
                    <a:solidFill>
                      <a:srgbClr val="666666"/>
                    </a:solidFill>
                    <a:latin typeface="微软雅黑" panose="020B0503020204020204" pitchFamily="34" charset="-122"/>
                    <a:ea typeface="微软雅黑" panose="020B0503020204020204" pitchFamily="34" charset="-122"/>
                  </a:rPr>
                  <a:t>  m = number of RAMs (banks)</a:t>
                </a:r>
              </a:p>
              <a:p>
                <a:pPr algn="l">
                  <a:spcAft>
                    <a:spcPts val="400"/>
                  </a:spcAft>
                </a:pPr>
                <a:r>
                  <a:rPr lang="en-US" altLang="zh-CN" sz="1400" b="1">
                    <a:solidFill>
                      <a:srgbClr val="666666"/>
                    </a:solidFill>
                    <a:latin typeface="微软雅黑" panose="020B0503020204020204" pitchFamily="34" charset="-122"/>
                    <a:ea typeface="微软雅黑" panose="020B0503020204020204" pitchFamily="34" charset="-122"/>
                  </a:rPr>
                  <a:t>  n = number of distinct string lengths</a:t>
                </a:r>
              </a:p>
              <a:p>
                <a:pPr algn="l">
                  <a:spcAft>
                    <a:spcPts val="400"/>
                  </a:spcAft>
                </a:pPr>
                <a:r>
                  <a:rPr lang="en-US" altLang="zh-CN" sz="1400" b="1">
                    <a:solidFill>
                      <a:srgbClr val="666666"/>
                    </a:solidFill>
                    <a:latin typeface="微软雅黑" panose="020B0503020204020204" pitchFamily="34" charset="-122"/>
                    <a:ea typeface="微软雅黑" panose="020B0503020204020204" pitchFamily="34" charset="-122"/>
                  </a:rPr>
                  <a:t>  H = base hash function (e.g., CRC)</a:t>
                </a:r>
                <a:endParaRPr lang="en-US" sz="1400" b="1">
                  <a:solidFill>
                    <a:srgbClr val="666666"/>
                  </a:solidFill>
                  <a:latin typeface="Microsoft YaHei"/>
                </a:endParaRPr>
              </a:p>
              <a:p>
                <a:pPr algn="l">
                  <a:spcAft>
                    <a:spcPts val="400"/>
                  </a:spcAft>
                </a:pPr>
                <a:endParaRPr lang="en-US" sz="1400" b="1">
                  <a:solidFill>
                    <a:srgbClr val="666666"/>
                  </a:solidFill>
                  <a:latin typeface="Microsoft YaHei"/>
                </a:endParaRPr>
              </a:p>
              <a:p>
                <a:pPr algn="l">
                  <a:spcAft>
                    <a:spcPts val="400"/>
                  </a:spcAft>
                </a:pPr>
                <a:r>
                  <a:rPr lang="en-US" sz="1400" b="1">
                    <a:solidFill>
                      <a:srgbClr val="1B3A5C"/>
                    </a:solidFill>
                    <a:latin typeface="Microsoft YaHei"/>
                  </a:rPr>
                  <a:t>Properties:</a:t>
                </a:r>
              </a:p>
              <a:p>
                <a:pPr algn="l">
                  <a:spcAft>
                    <a:spcPts val="400"/>
                  </a:spcAft>
                </a:pPr>
                <a:r>
                  <a:rPr lang="en-US" sz="1400" b="1">
                    <a:solidFill>
                      <a:srgbClr val="000000"/>
                    </a:solidFill>
                    <a:latin typeface="Microsoft YaHei"/>
                  </a:rPr>
                  <a:t>✓ Distinct RAM for each length</a:t>
                </a:r>
              </a:p>
              <a:p>
                <a:pPr algn="l">
                  <a:spcAft>
                    <a:spcPts val="400"/>
                  </a:spcAft>
                </a:pPr>
                <a:r>
                  <a:rPr lang="en-US" sz="1400" b="1">
                    <a:solidFill>
                      <a:srgbClr val="000000"/>
                    </a:solidFill>
                    <a:latin typeface="Microsoft YaHei"/>
                  </a:rPr>
                  <a:t>✓ Minimal HW: 1 hash + adder</a:t>
                </a:r>
              </a:p>
              <a:p>
                <a:pPr algn="l">
                  <a:spcAft>
                    <a:spcPts val="400"/>
                  </a:spcAft>
                </a:pPr>
                <a:endParaRPr lang="en-US" sz="1400" b="1">
                  <a:solidFill>
                    <a:srgbClr val="000000"/>
                  </a:solidFill>
                  <a:latin typeface="Microsoft YaHei"/>
                </a:endParaRPr>
              </a:p>
              <a:p>
                <a:pPr algn="l">
                  <a:spcAft>
                    <a:spcPts val="400"/>
                  </a:spcAft>
                </a:pPr>
                <a:r>
                  <a:rPr lang="en-US" sz="1400" b="1">
                    <a:solidFill>
                      <a:srgbClr val="E74C3C"/>
                    </a:solidFill>
                    <a:latin typeface="Microsoft YaHei"/>
                  </a:rPr>
                  <a:t>Limitation:</a:t>
                </a:r>
              </a:p>
              <a:p>
                <a:pPr algn="l">
                  <a:spcAft>
                    <a:spcPts val="400"/>
                  </a:spcAft>
                </a:pPr>
                <a:r>
                  <a:rPr lang="en-US" sz="1400" b="1">
                    <a:solidFill>
                      <a:srgbClr val="E74C3C"/>
                    </a:solidFill>
                    <a:latin typeface="Microsoft YaHei"/>
                  </a:rPr>
                  <a:t>✗ All depend on H(L1)</a:t>
                </a:r>
              </a:p>
              <a:p>
                <a:pPr algn="l">
                  <a:spcAft>
                    <a:spcPts val="400"/>
                  </a:spcAft>
                </a:pPr>
                <a:r>
                  <a:rPr lang="en-US" sz="1400" b="1">
                    <a:solidFill>
                      <a:srgbClr val="E74C3C"/>
                    </a:solidFill>
                    <a:latin typeface="Microsoft YaHei"/>
                  </a:rPr>
                  <a:t>✗ Construction fails on</a:t>
                </a:r>
              </a:p>
              <a:p>
                <a:pPr algn="l">
                  <a:spcAft>
                    <a:spcPts val="400"/>
                  </a:spcAft>
                </a:pPr>
                <a:r>
                  <a:rPr lang="en-US" sz="1400" b="1">
                    <a:solidFill>
                      <a:srgbClr val="E74C3C"/>
                    </a:solidFill>
                    <a:latin typeface="Microsoft YaHei"/>
                  </a:rPr>
                  <a:t>   high-overlap patterns</a:t>
                </a:r>
                <a:endParaRPr sz="1400" b="1">
                  <a:solidFill>
                    <a:srgbClr val="E74C3C"/>
                  </a:solidFill>
                  <a:latin typeface="Microsoft YaHei"/>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7747454" y="1023257"/>
                <a:ext cx="3712028" cy="4914166"/>
              </a:xfrm>
              <a:prstGeom prst="rect">
                <a:avLst/>
              </a:prstGeom>
              <a:blipFill>
                <a:blip r:embed="rId3"/>
                <a:stretch>
                  <a:fillRect l="-985" t="-372"/>
                </a:stretch>
              </a:blipFill>
            </p:spPr>
            <p:txBody>
              <a:bodyPr/>
              <a:lstStyle/>
              <a:p>
                <a:r>
                  <a:rPr lang="zh-CN" altLang="en-US">
                    <a:noFill/>
                  </a:rPr>
                  <a:t> </a:t>
                </a:r>
              </a:p>
            </p:txBody>
          </p:sp>
        </mc:Fallback>
      </mc:AlternateContent>
      <p:pic>
        <p:nvPicPr>
          <p:cNvPr id="7" name="图片 6">
            <a:extLst>
              <a:ext uri="{FF2B5EF4-FFF2-40B4-BE49-F238E27FC236}">
                <a16:creationId xmlns:a16="http://schemas.microsoft.com/office/drawing/2014/main" id="{6C262A56-8688-4ACB-8591-1C09A0D998D6}"/>
              </a:ext>
            </a:extLst>
          </p:cNvPr>
          <p:cNvPicPr>
            <a:picLocks noChangeAspect="1"/>
          </p:cNvPicPr>
          <p:nvPr/>
        </p:nvPicPr>
        <p:blipFill>
          <a:blip r:embed="rId4"/>
          <a:stretch>
            <a:fillRect/>
          </a:stretch>
        </p:blipFill>
        <p:spPr>
          <a:xfrm>
            <a:off x="729343" y="1023257"/>
            <a:ext cx="6867525" cy="48101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Collision-Free Hash Schemes</a:t>
            </a:r>
          </a:p>
        </p:txBody>
      </p:sp>
      <p:sp>
        <p:nvSpPr>
          <p:cNvPr id="3" name="TextBox 2"/>
          <p:cNvSpPr txBox="1"/>
          <p:nvPr/>
        </p:nvSpPr>
        <p:spPr>
          <a:xfrm>
            <a:off x="457199" y="914400"/>
            <a:ext cx="9405257" cy="369332"/>
          </a:xfrm>
          <a:prstGeom prst="rect">
            <a:avLst/>
          </a:prstGeom>
          <a:noFill/>
        </p:spPr>
        <p:txBody>
          <a:bodyPr wrap="square">
            <a:spAutoFit/>
          </a:bodyPr>
          <a:lstStyle/>
          <a:p>
            <a:pPr algn="l"/>
            <a:r>
              <a:rPr b="1">
                <a:solidFill>
                  <a:srgbClr val="1B3A5C"/>
                </a:solidFill>
                <a:latin typeface="Microsoft YaHei"/>
              </a:rPr>
              <a:t>To overcome Cumulative Hash limitations, we propose two advanced schemes:</a:t>
            </a:r>
          </a:p>
        </p:txBody>
      </p:sp>
      <p:sp>
        <p:nvSpPr>
          <p:cNvPr id="4" name="TextBox 3"/>
          <p:cNvSpPr txBox="1"/>
          <p:nvPr/>
        </p:nvSpPr>
        <p:spPr>
          <a:xfrm>
            <a:off x="457200" y="1463040"/>
            <a:ext cx="8229600" cy="1590179"/>
          </a:xfrm>
          <a:prstGeom prst="rect">
            <a:avLst/>
          </a:prstGeom>
          <a:noFill/>
        </p:spPr>
        <p:txBody>
          <a:bodyPr wrap="square">
            <a:spAutoFit/>
          </a:bodyPr>
          <a:lstStyle/>
          <a:p>
            <a:pPr algn="l">
              <a:spcAft>
                <a:spcPts val="400"/>
              </a:spcAft>
            </a:pPr>
            <a:r>
              <a:rPr sz="2000" b="1">
                <a:solidFill>
                  <a:srgbClr val="1B3A5C"/>
                </a:solidFill>
                <a:latin typeface="Microsoft YaHei"/>
              </a:rPr>
              <a:t>Binary Tree Hash</a:t>
            </a:r>
          </a:p>
          <a:p>
            <a:pPr algn="l">
              <a:spcAft>
                <a:spcPts val="400"/>
              </a:spcAft>
            </a:pPr>
            <a:r>
              <a:rPr sz="1600" b="1">
                <a:solidFill>
                  <a:srgbClr val="000000"/>
                </a:solidFill>
                <a:latin typeface="Microsoft YaHei"/>
              </a:rPr>
              <a:t>• Permutes incremental offsets via binary tree structure</a:t>
            </a:r>
          </a:p>
          <a:p>
            <a:pPr algn="l">
              <a:spcAft>
                <a:spcPts val="400"/>
              </a:spcAft>
            </a:pPr>
            <a:r>
              <a:rPr sz="1600" b="1">
                <a:solidFill>
                  <a:srgbClr val="000000"/>
                </a:solidFill>
                <a:latin typeface="Microsoft YaHei"/>
              </a:rPr>
              <a:t>• Breaks sequential dependency of Cumulative Hash</a:t>
            </a:r>
          </a:p>
          <a:p>
            <a:pPr algn="l">
              <a:spcAft>
                <a:spcPts val="400"/>
              </a:spcAft>
            </a:pPr>
            <a:r>
              <a:rPr sz="1600" b="1">
                <a:solidFill>
                  <a:srgbClr val="000000"/>
                </a:solidFill>
                <a:latin typeface="Microsoft YaHei"/>
              </a:rPr>
              <a:t>• Better randomness → supports more patterns</a:t>
            </a:r>
          </a:p>
          <a:p>
            <a:pPr algn="l">
              <a:spcAft>
                <a:spcPts val="400"/>
              </a:spcAft>
            </a:pPr>
            <a:r>
              <a:rPr sz="1600" b="1">
                <a:solidFill>
                  <a:srgbClr val="666666"/>
                </a:solidFill>
                <a:latin typeface="Microsoft YaHei"/>
              </a:rPr>
              <a:t>   (58K/80K for worst-case L8-maxoverlap)</a:t>
            </a:r>
          </a:p>
        </p:txBody>
      </p:sp>
      <p:sp>
        <p:nvSpPr>
          <p:cNvPr id="5" name="TextBox 4"/>
          <p:cNvSpPr txBox="1"/>
          <p:nvPr/>
        </p:nvSpPr>
        <p:spPr>
          <a:xfrm>
            <a:off x="457200" y="3276432"/>
            <a:ext cx="8229600" cy="1887696"/>
          </a:xfrm>
          <a:prstGeom prst="rect">
            <a:avLst/>
          </a:prstGeom>
          <a:noFill/>
        </p:spPr>
        <p:txBody>
          <a:bodyPr wrap="square">
            <a:spAutoFit/>
          </a:bodyPr>
          <a:lstStyle/>
          <a:p>
            <a:pPr algn="l">
              <a:spcAft>
                <a:spcPts val="400"/>
              </a:spcAft>
            </a:pPr>
            <a:r>
              <a:rPr sz="2000" b="1">
                <a:solidFill>
                  <a:srgbClr val="E74C3C"/>
                </a:solidFill>
                <a:latin typeface="Microsoft YaHei"/>
              </a:rPr>
              <a:t>Cross Hash</a:t>
            </a:r>
          </a:p>
          <a:p>
            <a:pPr algn="l">
              <a:spcAft>
                <a:spcPts val="400"/>
              </a:spcAft>
            </a:pPr>
            <a:r>
              <a:rPr sz="1600" b="1">
                <a:solidFill>
                  <a:srgbClr val="000000"/>
                </a:solidFill>
                <a:latin typeface="Microsoft YaHei"/>
              </a:rPr>
              <a:t>• Dual-path design: Random Path + Tree Fallback</a:t>
            </a:r>
          </a:p>
          <a:p>
            <a:pPr algn="l">
              <a:spcAft>
                <a:spcPts val="400"/>
              </a:spcAft>
            </a:pPr>
            <a:r>
              <a:rPr sz="1600" b="1">
                <a:solidFill>
                  <a:srgbClr val="000000"/>
                </a:solidFill>
                <a:latin typeface="Microsoft YaHei"/>
              </a:rPr>
              <a:t>• Random Path: independent hashes for maximum dispersion</a:t>
            </a:r>
          </a:p>
          <a:p>
            <a:pPr algn="l">
              <a:spcAft>
                <a:spcPts val="400"/>
              </a:spcAft>
            </a:pPr>
            <a:r>
              <a:rPr sz="1600" b="1">
                <a:solidFill>
                  <a:srgbClr val="000000"/>
                </a:solidFill>
                <a:latin typeface="Microsoft YaHei"/>
              </a:rPr>
              <a:t>• Tree Fallback: guarantees collision-free construction</a:t>
            </a:r>
          </a:p>
          <a:p>
            <a:pPr algn="l">
              <a:spcAft>
                <a:spcPts val="400"/>
              </a:spcAft>
            </a:pPr>
            <a:r>
              <a:rPr lang="en-US" sz="1600" b="1">
                <a:solidFill>
                  <a:srgbClr val="000000"/>
                </a:solidFill>
                <a:latin typeface="Microsoft YaHei"/>
              </a:rPr>
              <a:t>• </a:t>
            </a:r>
            <a:r>
              <a:rPr lang="en-US" altLang="zh-CN" sz="1600" b="1">
                <a:solidFill>
                  <a:srgbClr val="000000"/>
                </a:solidFill>
                <a:latin typeface="Microsoft YaHei"/>
              </a:rPr>
              <a:t>Best randomness </a:t>
            </a:r>
            <a:endParaRPr lang="en-US" sz="1600" b="1">
              <a:solidFill>
                <a:srgbClr val="000000"/>
              </a:solidFill>
              <a:latin typeface="Microsoft YaHei"/>
            </a:endParaRPr>
          </a:p>
          <a:p>
            <a:pPr algn="l">
              <a:spcAft>
                <a:spcPts val="400"/>
              </a:spcAft>
            </a:pPr>
            <a:r>
              <a:rPr sz="1600" b="1">
                <a:solidFill>
                  <a:srgbClr val="666666"/>
                </a:solidFill>
                <a:latin typeface="Microsoft YaHei"/>
              </a:rPr>
              <a:t>   (72K/80K for worst-case, 80K/80K for normal patterns)</a:t>
            </a:r>
          </a:p>
        </p:txBody>
      </p:sp>
      <p:sp>
        <p:nvSpPr>
          <p:cNvPr id="6" name="TextBox 5"/>
          <p:cNvSpPr txBox="1"/>
          <p:nvPr/>
        </p:nvSpPr>
        <p:spPr>
          <a:xfrm>
            <a:off x="1328057" y="5403371"/>
            <a:ext cx="9067800" cy="338554"/>
          </a:xfrm>
          <a:prstGeom prst="rect">
            <a:avLst/>
          </a:prstGeom>
          <a:noFill/>
        </p:spPr>
        <p:txBody>
          <a:bodyPr wrap="square">
            <a:spAutoFit/>
          </a:bodyPr>
          <a:lstStyle/>
          <a:p>
            <a:pPr algn="l"/>
            <a:r>
              <a:rPr sz="1600" b="1">
                <a:solidFill>
                  <a:srgbClr val="E74C3C"/>
                </a:solidFill>
                <a:latin typeface="Microsoft YaHei"/>
              </a:rPr>
              <a:t>→ Cross Hash achieves both high capacity and collision-free access for all pattern sets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 y="182880"/>
            <a:ext cx="8412480" cy="584775"/>
          </a:xfrm>
          <a:prstGeom prst="rect">
            <a:avLst/>
          </a:prstGeom>
          <a:noFill/>
        </p:spPr>
        <p:txBody>
          <a:bodyPr wrap="square">
            <a:spAutoFit/>
          </a:bodyPr>
          <a:lstStyle/>
          <a:p>
            <a:pPr algn="l"/>
            <a:r>
              <a:rPr sz="3200" b="1">
                <a:solidFill>
                  <a:srgbClr val="1A1A2E"/>
                </a:solidFill>
                <a:latin typeface="微软雅黑" panose="020B0503020204020204" pitchFamily="34" charset="-122"/>
                <a:ea typeface="微软雅黑" panose="020B0503020204020204" pitchFamily="34" charset="-122"/>
              </a:rPr>
              <a:t>Implementation Overview</a:t>
            </a:r>
          </a:p>
        </p:txBody>
      </p:sp>
      <p:pic>
        <p:nvPicPr>
          <p:cNvPr id="3" name="Picture 2" descr="designOverview.png"/>
          <p:cNvPicPr>
            <a:picLocks noChangeAspect="1"/>
          </p:cNvPicPr>
          <p:nvPr/>
        </p:nvPicPr>
        <p:blipFill>
          <a:blip r:embed="rId3"/>
          <a:stretch>
            <a:fillRect/>
          </a:stretch>
        </p:blipFill>
        <p:spPr>
          <a:xfrm>
            <a:off x="1025433" y="1085500"/>
            <a:ext cx="6932903" cy="4953000"/>
          </a:xfrm>
          <a:prstGeom prst="rect">
            <a:avLst/>
          </a:prstGeom>
        </p:spPr>
      </p:pic>
      <p:sp>
        <p:nvSpPr>
          <p:cNvPr id="4" name="TextBox 3"/>
          <p:cNvSpPr txBox="1"/>
          <p:nvPr/>
        </p:nvSpPr>
        <p:spPr>
          <a:xfrm>
            <a:off x="8317865" y="2217187"/>
            <a:ext cx="3636242" cy="707886"/>
          </a:xfrm>
          <a:prstGeom prst="rect">
            <a:avLst/>
          </a:prstGeom>
          <a:noFill/>
        </p:spPr>
        <p:txBody>
          <a:bodyPr wrap="square">
            <a:spAutoFit/>
          </a:bodyPr>
          <a:lstStyle/>
          <a:p>
            <a:pPr algn="l"/>
            <a:r>
              <a:rPr sz="2000" b="1" dirty="0">
                <a:solidFill>
                  <a:srgbClr val="1B3A5C"/>
                </a:solidFill>
                <a:latin typeface="Microsoft YaHei"/>
              </a:rPr>
              <a:t>Resource Overhead</a:t>
            </a:r>
            <a:endParaRPr lang="en-US" sz="2000" b="1" dirty="0">
              <a:solidFill>
                <a:srgbClr val="1B3A5C"/>
              </a:solidFill>
              <a:latin typeface="Microsoft YaHei"/>
            </a:endParaRPr>
          </a:p>
          <a:p>
            <a:pPr algn="l"/>
            <a:r>
              <a:rPr lang="en-US" sz="2000" b="1" dirty="0">
                <a:solidFill>
                  <a:srgbClr val="1B3A5C"/>
                </a:solidFill>
                <a:latin typeface="Microsoft YaHei"/>
              </a:rPr>
              <a:t>(64 filters)</a:t>
            </a:r>
            <a:endParaRPr sz="2000" b="1" dirty="0">
              <a:solidFill>
                <a:srgbClr val="1B3A5C"/>
              </a:solidFill>
              <a:latin typeface="Microsoft YaHei"/>
            </a:endParaRPr>
          </a:p>
        </p:txBody>
      </p:sp>
      <p:sp>
        <p:nvSpPr>
          <p:cNvPr id="5" name="TextBox 4"/>
          <p:cNvSpPr txBox="1"/>
          <p:nvPr/>
        </p:nvSpPr>
        <p:spPr>
          <a:xfrm>
            <a:off x="8317865" y="2996126"/>
            <a:ext cx="3409315" cy="1528624"/>
          </a:xfrm>
          <a:prstGeom prst="rect">
            <a:avLst/>
          </a:prstGeom>
          <a:noFill/>
        </p:spPr>
        <p:txBody>
          <a:bodyPr wrap="square">
            <a:spAutoFit/>
          </a:bodyPr>
          <a:lstStyle/>
          <a:p>
            <a:pPr algn="l">
              <a:spcAft>
                <a:spcPts val="400"/>
              </a:spcAft>
            </a:pPr>
            <a:r>
              <a:rPr sz="1600" b="1" dirty="0">
                <a:solidFill>
                  <a:srgbClr val="000000"/>
                </a:solidFill>
                <a:latin typeface="Microsoft YaHei"/>
              </a:rPr>
              <a:t>LUTs:  518,982  (30.0%)</a:t>
            </a:r>
          </a:p>
          <a:p>
            <a:pPr algn="l">
              <a:spcAft>
                <a:spcPts val="400"/>
              </a:spcAft>
            </a:pPr>
            <a:endParaRPr sz="1600" b="1" dirty="0">
              <a:solidFill>
                <a:srgbClr val="000000"/>
              </a:solidFill>
              <a:latin typeface="Microsoft YaHei"/>
            </a:endParaRPr>
          </a:p>
          <a:p>
            <a:pPr algn="l">
              <a:spcAft>
                <a:spcPts val="400"/>
              </a:spcAft>
            </a:pPr>
            <a:r>
              <a:rPr sz="1600" b="1" dirty="0">
                <a:solidFill>
                  <a:srgbClr val="000000"/>
                </a:solidFill>
                <a:latin typeface="Microsoft YaHei"/>
              </a:rPr>
              <a:t>FFs:   290,942  (8.4%)</a:t>
            </a:r>
          </a:p>
          <a:p>
            <a:pPr algn="l">
              <a:spcAft>
                <a:spcPts val="400"/>
              </a:spcAft>
            </a:pPr>
            <a:endParaRPr sz="1600" b="1" dirty="0">
              <a:solidFill>
                <a:srgbClr val="000000"/>
              </a:solidFill>
              <a:latin typeface="Microsoft YaHei"/>
            </a:endParaRPr>
          </a:p>
          <a:p>
            <a:pPr algn="l">
              <a:spcAft>
                <a:spcPts val="400"/>
              </a:spcAft>
            </a:pPr>
            <a:r>
              <a:rPr sz="1600" b="1" dirty="0">
                <a:solidFill>
                  <a:srgbClr val="000000"/>
                </a:solidFill>
                <a:latin typeface="Microsoft YaHei"/>
              </a:rPr>
              <a:t>Block RAM:  3.38 MB  (28.6%)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2500</Words>
  <Application>Microsoft Office PowerPoint</Application>
  <PresentationFormat>自定义</PresentationFormat>
  <Paragraphs>269</Paragraphs>
  <Slides>14</Slides>
  <Notes>14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14</vt:i4>
      </vt:variant>
    </vt:vector>
  </HeadingPairs>
  <TitlesOfParts>
    <vt:vector size="22" baseType="lpstr">
      <vt:lpstr>LinLibertineT</vt:lpstr>
      <vt:lpstr>Microsoft YaHei</vt:lpstr>
      <vt:lpstr>Microsoft YaHei</vt:lpstr>
      <vt:lpstr>Arial</vt:lpstr>
      <vt:lpstr>Calibri</vt:lpstr>
      <vt:lpstr>Cambria Math</vt:lpstr>
      <vt:lpstr>Consolas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zhuoxuansun</dc:creator>
  <cp:keywords/>
  <dc:description>generated using python-pptx</dc:description>
  <cp:lastModifiedBy>T138527</cp:lastModifiedBy>
  <cp:revision>32</cp:revision>
  <dcterms:created xsi:type="dcterms:W3CDTF">2013-01-27T09:14:16Z</dcterms:created>
  <dcterms:modified xsi:type="dcterms:W3CDTF">2026-07-27T12:32:43Z</dcterms:modified>
  <cp:category/>
</cp:coreProperties>
</file>